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3"/>
  </p:sldMasterIdLst>
  <p:notesMasterIdLst>
    <p:notesMasterId r:id="rId12"/>
  </p:notesMasterIdLst>
  <p:handoutMasterIdLst>
    <p:handoutMasterId r:id="rId35"/>
  </p:handoutMasterIdLst>
  <p:sldIdLst>
    <p:sldId id="256" r:id="rId4"/>
    <p:sldId id="453" r:id="rId5"/>
    <p:sldId id="439" r:id="rId6"/>
    <p:sldId id="440" r:id="rId7"/>
    <p:sldId id="441" r:id="rId8"/>
    <p:sldId id="442" r:id="rId9"/>
    <p:sldId id="452" r:id="rId10"/>
    <p:sldId id="443" r:id="rId11"/>
    <p:sldId id="493" r:id="rId13"/>
    <p:sldId id="494" r:id="rId14"/>
    <p:sldId id="446" r:id="rId15"/>
    <p:sldId id="298" r:id="rId16"/>
    <p:sldId id="482" r:id="rId17"/>
    <p:sldId id="466" r:id="rId18"/>
    <p:sldId id="460" r:id="rId19"/>
    <p:sldId id="467" r:id="rId20"/>
    <p:sldId id="469" r:id="rId21"/>
    <p:sldId id="483" r:id="rId22"/>
    <p:sldId id="463" r:id="rId23"/>
    <p:sldId id="461" r:id="rId24"/>
    <p:sldId id="464" r:id="rId25"/>
    <p:sldId id="458" r:id="rId26"/>
    <p:sldId id="534" r:id="rId27"/>
    <p:sldId id="535" r:id="rId28"/>
    <p:sldId id="530" r:id="rId29"/>
    <p:sldId id="536" r:id="rId30"/>
    <p:sldId id="537" r:id="rId31"/>
    <p:sldId id="450" r:id="rId32"/>
    <p:sldId id="541" r:id="rId33"/>
    <p:sldId id="26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2"/>
    <p:restoredTop sz="95271"/>
  </p:normalViewPr>
  <p:slideViewPr>
    <p:cSldViewPr snapToGrid="0">
      <p:cViewPr varScale="1">
        <p:scale>
          <a:sx n="97" d="100"/>
          <a:sy n="97"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0D7A932-F704-43F6-B7D3-632C594CAF0A}" type="doc">
      <dgm:prSet loTypeId="urn:microsoft.com/office/officeart/2005/8/layout/pyramid1#2" loCatId="pyramid" qsTypeId="urn:microsoft.com/office/officeart/2005/8/quickstyle/simple1#17" qsCatId="simple" csTypeId="urn:microsoft.com/office/officeart/2005/8/colors/colorful1#4" csCatId="accent1" phldr="1"/>
      <dgm:spPr/>
    </dgm:pt>
    <dgm:pt modelId="{5156A48C-64EB-4785-93CA-24B851F61470}">
      <dgm:prSet phldrT="[文本]" phldr="0" custT="1"/>
      <dgm:spPr/>
      <dgm:t>
        <a:bodyPr vert="horz" wrap="square"/>
        <a:lstStyle/>
        <a:p>
          <a:pPr>
            <a:lnSpc>
              <a:spcPct val="100000"/>
            </a:lnSpc>
            <a:spcBef>
              <a:spcPct val="0"/>
            </a:spcBef>
            <a:spcAft>
              <a:spcPct val="35000"/>
            </a:spcAft>
          </a:pPr>
          <a:endParaRPr lang="en-US" altLang="zh-CN" sz="1400" dirty="0"/>
        </a:p>
        <a:p>
          <a:pPr>
            <a:lnSpc>
              <a:spcPct val="100000"/>
            </a:lnSpc>
            <a:spcBef>
              <a:spcPct val="0"/>
            </a:spcBef>
            <a:spcAft>
              <a:spcPct val="35000"/>
            </a:spcAft>
          </a:pPr>
          <a:r>
            <a:rPr lang="zh-CN" altLang="en-US" sz="1400" dirty="0"/>
            <a:t>稀缺</a:t>
          </a:r>
          <a:endParaRPr lang="zh-CN" altLang="en-US" sz="2800" dirty="0"/>
        </a:p>
      </dgm:t>
    </dgm:pt>
    <dgm:pt modelId="{44DD142A-493F-4BD2-8BF5-566820976B60}" cxnId="{80CF536B-8382-4E0B-880F-E81EBEBCFAD8}" type="parTrans">
      <dgm:prSet/>
      <dgm:spPr/>
      <dgm:t>
        <a:bodyPr/>
        <a:lstStyle/>
        <a:p>
          <a:endParaRPr lang="zh-CN" altLang="en-US"/>
        </a:p>
      </dgm:t>
    </dgm:pt>
    <dgm:pt modelId="{146660E0-8749-4313-9D04-2720140AB0DB}" cxnId="{80CF536B-8382-4E0B-880F-E81EBEBCFAD8}" type="sibTrans">
      <dgm:prSet/>
      <dgm:spPr/>
      <dgm:t>
        <a:bodyPr/>
        <a:lstStyle/>
        <a:p>
          <a:endParaRPr lang="zh-CN" altLang="en-US"/>
        </a:p>
      </dgm:t>
    </dgm:pt>
    <dgm:pt modelId="{689B689F-02D1-462C-8E15-3D296F4269DF}">
      <dgm:prSet phldrT="[文本]" phldr="0" custT="1"/>
      <dgm:spPr/>
      <dgm:t>
        <a:bodyPr vert="horz" wrap="square"/>
        <a:lstStyle/>
        <a:p>
          <a:pPr>
            <a:lnSpc>
              <a:spcPct val="100000"/>
            </a:lnSpc>
            <a:spcBef>
              <a:spcPct val="0"/>
            </a:spcBef>
            <a:spcAft>
              <a:spcPct val="35000"/>
            </a:spcAft>
          </a:pPr>
          <a:r>
            <a:rPr lang="zh-CN" altLang="en-US" sz="1400" dirty="0"/>
            <a:t>优享层</a:t>
          </a:r>
        </a:p>
      </dgm:t>
    </dgm:pt>
    <dgm:pt modelId="{1C0C76FB-2BA4-44B3-A4CE-7105F9AAB60F}" cxnId="{E79064A2-E649-40AD-BE97-C9AC12F9B57F}" type="parTrans">
      <dgm:prSet/>
      <dgm:spPr/>
      <dgm:t>
        <a:bodyPr/>
        <a:lstStyle/>
        <a:p>
          <a:endParaRPr lang="zh-CN" altLang="en-US"/>
        </a:p>
      </dgm:t>
    </dgm:pt>
    <dgm:pt modelId="{D350E28F-F50D-4107-86F2-D50420ABC3F3}" cxnId="{E79064A2-E649-40AD-BE97-C9AC12F9B57F}" type="sibTrans">
      <dgm:prSet/>
      <dgm:spPr/>
      <dgm:t>
        <a:bodyPr/>
        <a:lstStyle/>
        <a:p>
          <a:endParaRPr lang="zh-CN" altLang="en-US"/>
        </a:p>
      </dgm:t>
    </dgm:pt>
    <dgm:pt modelId="{16612E04-AF92-4A61-9B01-116FC899F8AC}">
      <dgm:prSet phldr="0" custT="1"/>
      <dgm:spPr/>
      <dgm:t>
        <a:bodyPr vert="horz" wrap="square"/>
        <a:lstStyle/>
        <a:p>
          <a:pPr>
            <a:lnSpc>
              <a:spcPct val="100000"/>
            </a:lnSpc>
            <a:spcBef>
              <a:spcPct val="0"/>
            </a:spcBef>
            <a:spcAft>
              <a:spcPct val="35000"/>
            </a:spcAft>
          </a:pPr>
          <a:r>
            <a:rPr lang="zh-CN" sz="1400" dirty="0"/>
            <a:t>价值层</a:t>
          </a:r>
        </a:p>
      </dgm:t>
    </dgm:pt>
    <dgm:pt modelId="{D4731F6F-80EB-40BD-AEA9-43E4EAA7A067}" cxnId="{B3A57750-2CB7-46D6-A38D-B4627A194643}" type="parTrans">
      <dgm:prSet/>
      <dgm:spPr/>
      <dgm:t>
        <a:bodyPr/>
        <a:lstStyle/>
        <a:p>
          <a:endParaRPr lang="zh-CN" altLang="en-US"/>
        </a:p>
      </dgm:t>
    </dgm:pt>
    <dgm:pt modelId="{CFAEC6C2-8671-4114-8B04-2C44467EC0DC}" cxnId="{B3A57750-2CB7-46D6-A38D-B4627A194643}" type="sibTrans">
      <dgm:prSet/>
      <dgm:spPr/>
      <dgm:t>
        <a:bodyPr/>
        <a:lstStyle/>
        <a:p>
          <a:endParaRPr lang="zh-CN" altLang="en-US"/>
        </a:p>
      </dgm:t>
    </dgm:pt>
    <dgm:pt modelId="{AFF5C4D1-E311-44CD-A305-459B2A022C7F}">
      <dgm:prSet phldr="0" custT="1"/>
      <dgm:spPr/>
      <dgm:t>
        <a:bodyPr vert="horz" wrap="square"/>
        <a:lstStyle/>
        <a:p>
          <a:pPr>
            <a:lnSpc>
              <a:spcPct val="100000"/>
            </a:lnSpc>
            <a:spcBef>
              <a:spcPct val="0"/>
            </a:spcBef>
            <a:spcAft>
              <a:spcPct val="35000"/>
            </a:spcAft>
          </a:pPr>
          <a:r>
            <a:rPr lang="zh-CN" sz="1400" dirty="0"/>
            <a:t>重引导</a:t>
          </a:r>
        </a:p>
      </dgm:t>
    </dgm:pt>
    <dgm:pt modelId="{E4A999D2-9900-4634-8EB8-E97C0147F62C}" cxnId="{D2DC3579-0C39-4C10-9817-931380E14E6C}" type="parTrans">
      <dgm:prSet/>
      <dgm:spPr/>
      <dgm:t>
        <a:bodyPr/>
        <a:lstStyle/>
        <a:p>
          <a:endParaRPr lang="zh-CN" altLang="en-US"/>
        </a:p>
      </dgm:t>
    </dgm:pt>
    <dgm:pt modelId="{8514FD7E-4D2A-4ED6-BA96-649093AEA889}" cxnId="{D2DC3579-0C39-4C10-9817-931380E14E6C}" type="sibTrans">
      <dgm:prSet/>
      <dgm:spPr/>
      <dgm:t>
        <a:bodyPr/>
        <a:lstStyle/>
        <a:p>
          <a:endParaRPr lang="zh-CN" altLang="en-US"/>
        </a:p>
      </dgm:t>
    </dgm:pt>
    <dgm:pt modelId="{CE7E433B-22D1-4276-BDF2-2EC1AB526D94}">
      <dgm:prSet phldr="0" custT="1"/>
      <dgm:spPr/>
      <dgm:t>
        <a:bodyPr vert="horz" wrap="square"/>
        <a:lstStyle/>
        <a:p>
          <a:pPr>
            <a:lnSpc>
              <a:spcPct val="100000"/>
            </a:lnSpc>
            <a:spcBef>
              <a:spcPct val="0"/>
            </a:spcBef>
            <a:spcAft>
              <a:spcPct val="35000"/>
            </a:spcAft>
          </a:pPr>
          <a:r>
            <a:rPr lang="zh-CN" sz="1400" dirty="0"/>
            <a:t>低门槛</a:t>
          </a:r>
        </a:p>
      </dgm:t>
    </dgm:pt>
    <dgm:pt modelId="{5CBA6D5F-4772-4D69-90E5-07E9DD8812B7}" cxnId="{AA83A9E3-144F-4360-83CE-EF7386C42820}" type="parTrans">
      <dgm:prSet/>
      <dgm:spPr/>
      <dgm:t>
        <a:bodyPr/>
        <a:lstStyle/>
        <a:p>
          <a:endParaRPr lang="zh-CN" altLang="en-US"/>
        </a:p>
      </dgm:t>
    </dgm:pt>
    <dgm:pt modelId="{C49119B4-F3EF-405B-8BE0-62A3C451F63D}" cxnId="{AA83A9E3-144F-4360-83CE-EF7386C42820}" type="sibTrans">
      <dgm:prSet/>
      <dgm:spPr/>
      <dgm:t>
        <a:bodyPr/>
        <a:lstStyle/>
        <a:p>
          <a:endParaRPr lang="zh-CN" altLang="en-US"/>
        </a:p>
      </dgm:t>
    </dgm:pt>
    <dgm:pt modelId="{8517F7A0-1402-4B99-AF53-F54425413A7C}" type="pres">
      <dgm:prSet presAssocID="{40D7A932-F704-43F6-B7D3-632C594CAF0A}" presName="Name0" presStyleCnt="0">
        <dgm:presLayoutVars>
          <dgm:dir/>
          <dgm:animLvl val="lvl"/>
          <dgm:resizeHandles val="exact"/>
        </dgm:presLayoutVars>
      </dgm:prSet>
      <dgm:spPr/>
    </dgm:pt>
    <dgm:pt modelId="{C8259B15-E2AD-4504-B024-E6C02417C749}" type="pres">
      <dgm:prSet presAssocID="{5156A48C-64EB-4785-93CA-24B851F61470}" presName="Name8" presStyleCnt="0"/>
      <dgm:spPr/>
    </dgm:pt>
    <dgm:pt modelId="{AD6D71B4-B4CD-425D-8F41-4F041180B5A5}" type="pres">
      <dgm:prSet presAssocID="{5156A48C-64EB-4785-93CA-24B851F61470}" presName="level" presStyleLbl="node1" presStyleIdx="0" presStyleCnt="5">
        <dgm:presLayoutVars>
          <dgm:chMax val="1"/>
          <dgm:bulletEnabled val="1"/>
        </dgm:presLayoutVars>
      </dgm:prSet>
      <dgm:spPr/>
    </dgm:pt>
    <dgm:pt modelId="{E708EA4F-3C85-4487-AE00-CAE9AB23AF13}" type="pres">
      <dgm:prSet presAssocID="{5156A48C-64EB-4785-93CA-24B851F61470}" presName="levelTx" presStyleLbl="revTx" presStyleIdx="0" presStyleCnt="0">
        <dgm:presLayoutVars>
          <dgm:chMax val="1"/>
          <dgm:bulletEnabled val="1"/>
        </dgm:presLayoutVars>
      </dgm:prSet>
      <dgm:spPr/>
    </dgm:pt>
    <dgm:pt modelId="{3E961DA9-5E98-4FA4-BF3C-490FD37073D7}" type="pres">
      <dgm:prSet presAssocID="{689B689F-02D1-462C-8E15-3D296F4269DF}" presName="Name8" presStyleCnt="0"/>
      <dgm:spPr/>
    </dgm:pt>
    <dgm:pt modelId="{B062758B-585A-4490-8407-FEF3B1DB90B9}" type="pres">
      <dgm:prSet presAssocID="{689B689F-02D1-462C-8E15-3D296F4269DF}" presName="level" presStyleLbl="node1" presStyleIdx="1" presStyleCnt="5">
        <dgm:presLayoutVars>
          <dgm:chMax val="1"/>
          <dgm:bulletEnabled val="1"/>
        </dgm:presLayoutVars>
      </dgm:prSet>
      <dgm:spPr/>
    </dgm:pt>
    <dgm:pt modelId="{49661384-A28A-4053-8281-AF5C1EBF1EDB}" type="pres">
      <dgm:prSet presAssocID="{689B689F-02D1-462C-8E15-3D296F4269DF}" presName="levelTx" presStyleLbl="revTx" presStyleIdx="0" presStyleCnt="0">
        <dgm:presLayoutVars>
          <dgm:chMax val="1"/>
          <dgm:bulletEnabled val="1"/>
        </dgm:presLayoutVars>
      </dgm:prSet>
      <dgm:spPr/>
    </dgm:pt>
    <dgm:pt modelId="{E99719C5-3388-4F57-B89A-E7E9A32C46A8}" type="pres">
      <dgm:prSet presAssocID="{16612E04-AF92-4A61-9B01-116FC899F8AC}" presName="Name8" presStyleCnt="0"/>
      <dgm:spPr/>
    </dgm:pt>
    <dgm:pt modelId="{AE47EC99-AA7D-49C9-9766-3A6F6CE5D247}" type="pres">
      <dgm:prSet presAssocID="{16612E04-AF92-4A61-9B01-116FC899F8AC}" presName="level" presStyleLbl="node1" presStyleIdx="2" presStyleCnt="5">
        <dgm:presLayoutVars>
          <dgm:chMax val="1"/>
          <dgm:bulletEnabled val="1"/>
        </dgm:presLayoutVars>
      </dgm:prSet>
      <dgm:spPr/>
    </dgm:pt>
    <dgm:pt modelId="{1F9A895D-79E7-46A0-9DE1-972F0003D825}" type="pres">
      <dgm:prSet presAssocID="{16612E04-AF92-4A61-9B01-116FC899F8AC}" presName="levelTx" presStyleLbl="revTx" presStyleIdx="0" presStyleCnt="0">
        <dgm:presLayoutVars>
          <dgm:chMax val="1"/>
          <dgm:bulletEnabled val="1"/>
        </dgm:presLayoutVars>
      </dgm:prSet>
      <dgm:spPr/>
    </dgm:pt>
    <dgm:pt modelId="{B808ACC5-88F7-4478-98E8-0967BBF2A6AB}" type="pres">
      <dgm:prSet presAssocID="{AFF5C4D1-E311-44CD-A305-459B2A022C7F}" presName="Name8" presStyleCnt="0"/>
      <dgm:spPr/>
    </dgm:pt>
    <dgm:pt modelId="{545DCBAE-BCC5-44F4-94C4-B27F8865F173}" type="pres">
      <dgm:prSet presAssocID="{AFF5C4D1-E311-44CD-A305-459B2A022C7F}" presName="level" presStyleLbl="node1" presStyleIdx="3" presStyleCnt="5">
        <dgm:presLayoutVars>
          <dgm:chMax val="1"/>
          <dgm:bulletEnabled val="1"/>
        </dgm:presLayoutVars>
      </dgm:prSet>
      <dgm:spPr/>
    </dgm:pt>
    <dgm:pt modelId="{F05FD7CC-1ED4-4C4A-AD40-A1E606501E1A}" type="pres">
      <dgm:prSet presAssocID="{AFF5C4D1-E311-44CD-A305-459B2A022C7F}" presName="levelTx" presStyleLbl="revTx" presStyleIdx="0" presStyleCnt="0">
        <dgm:presLayoutVars>
          <dgm:chMax val="1"/>
          <dgm:bulletEnabled val="1"/>
        </dgm:presLayoutVars>
      </dgm:prSet>
      <dgm:spPr/>
    </dgm:pt>
    <dgm:pt modelId="{D4D6F40F-CB28-47B6-985E-7A5E0DA996AD}" type="pres">
      <dgm:prSet presAssocID="{CE7E433B-22D1-4276-BDF2-2EC1AB526D94}" presName="Name8" presStyleCnt="0"/>
      <dgm:spPr/>
    </dgm:pt>
    <dgm:pt modelId="{D03F4772-DC2E-4E78-B803-5F468994C348}" type="pres">
      <dgm:prSet presAssocID="{CE7E433B-22D1-4276-BDF2-2EC1AB526D94}" presName="level" presStyleLbl="node1" presStyleIdx="4" presStyleCnt="5">
        <dgm:presLayoutVars>
          <dgm:chMax val="1"/>
          <dgm:bulletEnabled val="1"/>
        </dgm:presLayoutVars>
      </dgm:prSet>
      <dgm:spPr/>
    </dgm:pt>
    <dgm:pt modelId="{DDBC6E4A-F086-4404-9C7A-D7DD5A2B1AA0}" type="pres">
      <dgm:prSet presAssocID="{CE7E433B-22D1-4276-BDF2-2EC1AB526D94}" presName="levelTx" presStyleLbl="revTx" presStyleIdx="0" presStyleCnt="0">
        <dgm:presLayoutVars>
          <dgm:chMax val="1"/>
          <dgm:bulletEnabled val="1"/>
        </dgm:presLayoutVars>
      </dgm:prSet>
      <dgm:spPr/>
    </dgm:pt>
  </dgm:ptLst>
  <dgm:cxnLst>
    <dgm:cxn modelId="{6EB11002-9AA6-46BB-8080-8E549AA082DF}" type="presOf" srcId="{689B689F-02D1-462C-8E15-3D296F4269DF}" destId="{49661384-A28A-4053-8281-AF5C1EBF1EDB}" srcOrd="1" destOrd="0" presId="urn:microsoft.com/office/officeart/2005/8/layout/pyramid1#2"/>
    <dgm:cxn modelId="{948AB012-5025-44BA-8B90-A28282BC35CB}" type="presOf" srcId="{16612E04-AF92-4A61-9B01-116FC899F8AC}" destId="{1F9A895D-79E7-46A0-9DE1-972F0003D825}" srcOrd="1" destOrd="0" presId="urn:microsoft.com/office/officeart/2005/8/layout/pyramid1#2"/>
    <dgm:cxn modelId="{BB844722-00CA-4469-8295-A8AEC2A767B8}" type="presOf" srcId="{16612E04-AF92-4A61-9B01-116FC899F8AC}" destId="{AE47EC99-AA7D-49C9-9766-3A6F6CE5D247}" srcOrd="0" destOrd="0" presId="urn:microsoft.com/office/officeart/2005/8/layout/pyramid1#2"/>
    <dgm:cxn modelId="{8EA59523-ABAC-4039-A1C2-B13D29CCBA9F}" type="presOf" srcId="{AFF5C4D1-E311-44CD-A305-459B2A022C7F}" destId="{F05FD7CC-1ED4-4C4A-AD40-A1E606501E1A}" srcOrd="1" destOrd="0" presId="urn:microsoft.com/office/officeart/2005/8/layout/pyramid1#2"/>
    <dgm:cxn modelId="{30BF0C2E-1FF2-48B7-8B6B-315BE357C441}" type="presOf" srcId="{40D7A932-F704-43F6-B7D3-632C594CAF0A}" destId="{8517F7A0-1402-4B99-AF53-F54425413A7C}" srcOrd="0" destOrd="0" presId="urn:microsoft.com/office/officeart/2005/8/layout/pyramid1#2"/>
    <dgm:cxn modelId="{88B91047-2275-4DFD-BB7D-4A93C2669025}" type="presOf" srcId="{5156A48C-64EB-4785-93CA-24B851F61470}" destId="{AD6D71B4-B4CD-425D-8F41-4F041180B5A5}" srcOrd="0" destOrd="0" presId="urn:microsoft.com/office/officeart/2005/8/layout/pyramid1#2"/>
    <dgm:cxn modelId="{B3A57750-2CB7-46D6-A38D-B4627A194643}" srcId="{40D7A932-F704-43F6-B7D3-632C594CAF0A}" destId="{16612E04-AF92-4A61-9B01-116FC899F8AC}" srcOrd="2" destOrd="0" parTransId="{D4731F6F-80EB-40BD-AEA9-43E4EAA7A067}" sibTransId="{CFAEC6C2-8671-4114-8B04-2C44467EC0DC}"/>
    <dgm:cxn modelId="{80CF536B-8382-4E0B-880F-E81EBEBCFAD8}" srcId="{40D7A932-F704-43F6-B7D3-632C594CAF0A}" destId="{5156A48C-64EB-4785-93CA-24B851F61470}" srcOrd="0" destOrd="0" parTransId="{44DD142A-493F-4BD2-8BF5-566820976B60}" sibTransId="{146660E0-8749-4313-9D04-2720140AB0DB}"/>
    <dgm:cxn modelId="{D2DC3579-0C39-4C10-9817-931380E14E6C}" srcId="{40D7A932-F704-43F6-B7D3-632C594CAF0A}" destId="{AFF5C4D1-E311-44CD-A305-459B2A022C7F}" srcOrd="3" destOrd="0" parTransId="{E4A999D2-9900-4634-8EB8-E97C0147F62C}" sibTransId="{8514FD7E-4D2A-4ED6-BA96-649093AEA889}"/>
    <dgm:cxn modelId="{D2F1DC7A-A0A1-4274-A177-08712CF79B5B}" type="presOf" srcId="{5156A48C-64EB-4785-93CA-24B851F61470}" destId="{E708EA4F-3C85-4487-AE00-CAE9AB23AF13}" srcOrd="1" destOrd="0" presId="urn:microsoft.com/office/officeart/2005/8/layout/pyramid1#2"/>
    <dgm:cxn modelId="{E79064A2-E649-40AD-BE97-C9AC12F9B57F}" srcId="{40D7A932-F704-43F6-B7D3-632C594CAF0A}" destId="{689B689F-02D1-462C-8E15-3D296F4269DF}" srcOrd="1" destOrd="0" parTransId="{1C0C76FB-2BA4-44B3-A4CE-7105F9AAB60F}" sibTransId="{D350E28F-F50D-4107-86F2-D50420ABC3F3}"/>
    <dgm:cxn modelId="{5E1E27A3-C1B6-4BD1-823F-9C334ACD6A62}" type="presOf" srcId="{AFF5C4D1-E311-44CD-A305-459B2A022C7F}" destId="{545DCBAE-BCC5-44F4-94C4-B27F8865F173}" srcOrd="0" destOrd="0" presId="urn:microsoft.com/office/officeart/2005/8/layout/pyramid1#2"/>
    <dgm:cxn modelId="{574D4CA4-4ABF-40BE-BF95-587AD86FE6D7}" type="presOf" srcId="{689B689F-02D1-462C-8E15-3D296F4269DF}" destId="{B062758B-585A-4490-8407-FEF3B1DB90B9}" srcOrd="0" destOrd="0" presId="urn:microsoft.com/office/officeart/2005/8/layout/pyramid1#2"/>
    <dgm:cxn modelId="{ABA3C2B0-39FD-4A54-B9D8-FB870F989D94}" type="presOf" srcId="{CE7E433B-22D1-4276-BDF2-2EC1AB526D94}" destId="{D03F4772-DC2E-4E78-B803-5F468994C348}" srcOrd="0" destOrd="0" presId="urn:microsoft.com/office/officeart/2005/8/layout/pyramid1#2"/>
    <dgm:cxn modelId="{505438DC-DC2F-4A13-8B13-8704BC18EE24}" type="presOf" srcId="{CE7E433B-22D1-4276-BDF2-2EC1AB526D94}" destId="{DDBC6E4A-F086-4404-9C7A-D7DD5A2B1AA0}" srcOrd="1" destOrd="0" presId="urn:microsoft.com/office/officeart/2005/8/layout/pyramid1#2"/>
    <dgm:cxn modelId="{AA83A9E3-144F-4360-83CE-EF7386C42820}" srcId="{40D7A932-F704-43F6-B7D3-632C594CAF0A}" destId="{CE7E433B-22D1-4276-BDF2-2EC1AB526D94}" srcOrd="4" destOrd="0" parTransId="{5CBA6D5F-4772-4D69-90E5-07E9DD8812B7}" sibTransId="{C49119B4-F3EF-405B-8BE0-62A3C451F63D}"/>
    <dgm:cxn modelId="{B8651B57-8344-45D2-B874-ED7F4863C6BB}" type="presParOf" srcId="{8517F7A0-1402-4B99-AF53-F54425413A7C}" destId="{C8259B15-E2AD-4504-B024-E6C02417C749}" srcOrd="0" destOrd="0" presId="urn:microsoft.com/office/officeart/2005/8/layout/pyramid1#2"/>
    <dgm:cxn modelId="{DBC887F7-1CE9-40C1-8EDF-AD6F6486950C}" type="presParOf" srcId="{C8259B15-E2AD-4504-B024-E6C02417C749}" destId="{AD6D71B4-B4CD-425D-8F41-4F041180B5A5}" srcOrd="0" destOrd="0" presId="urn:microsoft.com/office/officeart/2005/8/layout/pyramid1#2"/>
    <dgm:cxn modelId="{AFF3A44A-BDC3-4F37-8A89-B8786B75400B}" type="presParOf" srcId="{C8259B15-E2AD-4504-B024-E6C02417C749}" destId="{E708EA4F-3C85-4487-AE00-CAE9AB23AF13}" srcOrd="1" destOrd="0" presId="urn:microsoft.com/office/officeart/2005/8/layout/pyramid1#2"/>
    <dgm:cxn modelId="{24F1D143-E0E5-4420-B3E0-EC4913B92EB1}" type="presParOf" srcId="{8517F7A0-1402-4B99-AF53-F54425413A7C}" destId="{3E961DA9-5E98-4FA4-BF3C-490FD37073D7}" srcOrd="1" destOrd="0" presId="urn:microsoft.com/office/officeart/2005/8/layout/pyramid1#2"/>
    <dgm:cxn modelId="{65A08003-63A8-4BB4-ABC9-723F06DE4885}" type="presParOf" srcId="{3E961DA9-5E98-4FA4-BF3C-490FD37073D7}" destId="{B062758B-585A-4490-8407-FEF3B1DB90B9}" srcOrd="0" destOrd="0" presId="urn:microsoft.com/office/officeart/2005/8/layout/pyramid1#2"/>
    <dgm:cxn modelId="{44ACB0C8-08E1-416E-9955-A08C60DB7B70}" type="presParOf" srcId="{3E961DA9-5E98-4FA4-BF3C-490FD37073D7}" destId="{49661384-A28A-4053-8281-AF5C1EBF1EDB}" srcOrd="1" destOrd="0" presId="urn:microsoft.com/office/officeart/2005/8/layout/pyramid1#2"/>
    <dgm:cxn modelId="{271CE79A-7FF5-4902-B869-B55136B86DD9}" type="presParOf" srcId="{8517F7A0-1402-4B99-AF53-F54425413A7C}" destId="{E99719C5-3388-4F57-B89A-E7E9A32C46A8}" srcOrd="2" destOrd="0" presId="urn:microsoft.com/office/officeart/2005/8/layout/pyramid1#2"/>
    <dgm:cxn modelId="{9A71B54D-45A3-46F4-A1DE-67BB738298C6}" type="presParOf" srcId="{E99719C5-3388-4F57-B89A-E7E9A32C46A8}" destId="{AE47EC99-AA7D-49C9-9766-3A6F6CE5D247}" srcOrd="0" destOrd="0" presId="urn:microsoft.com/office/officeart/2005/8/layout/pyramid1#2"/>
    <dgm:cxn modelId="{ACBA7B30-82BA-46AB-A008-82A6309BB5B9}" type="presParOf" srcId="{E99719C5-3388-4F57-B89A-E7E9A32C46A8}" destId="{1F9A895D-79E7-46A0-9DE1-972F0003D825}" srcOrd="1" destOrd="0" presId="urn:microsoft.com/office/officeart/2005/8/layout/pyramid1#2"/>
    <dgm:cxn modelId="{85FAE355-7B55-44FF-B201-7BDFC4BE685C}" type="presParOf" srcId="{8517F7A0-1402-4B99-AF53-F54425413A7C}" destId="{B808ACC5-88F7-4478-98E8-0967BBF2A6AB}" srcOrd="3" destOrd="0" presId="urn:microsoft.com/office/officeart/2005/8/layout/pyramid1#2"/>
    <dgm:cxn modelId="{3609504C-65E0-469F-8737-1064B005120D}" type="presParOf" srcId="{B808ACC5-88F7-4478-98E8-0967BBF2A6AB}" destId="{545DCBAE-BCC5-44F4-94C4-B27F8865F173}" srcOrd="0" destOrd="0" presId="urn:microsoft.com/office/officeart/2005/8/layout/pyramid1#2"/>
    <dgm:cxn modelId="{0223D80D-0A56-42B5-9F34-60E2D14AF35F}" type="presParOf" srcId="{B808ACC5-88F7-4478-98E8-0967BBF2A6AB}" destId="{F05FD7CC-1ED4-4C4A-AD40-A1E606501E1A}" srcOrd="1" destOrd="0" presId="urn:microsoft.com/office/officeart/2005/8/layout/pyramid1#2"/>
    <dgm:cxn modelId="{8AB3646F-0AAE-423F-9B5B-C0D400B01604}" type="presParOf" srcId="{8517F7A0-1402-4B99-AF53-F54425413A7C}" destId="{D4D6F40F-CB28-47B6-985E-7A5E0DA996AD}" srcOrd="4" destOrd="0" presId="urn:microsoft.com/office/officeart/2005/8/layout/pyramid1#2"/>
    <dgm:cxn modelId="{622FFC22-CE08-43DD-A2A9-70137E94FEB2}" type="presParOf" srcId="{D4D6F40F-CB28-47B6-985E-7A5E0DA996AD}" destId="{D03F4772-DC2E-4E78-B803-5F468994C348}" srcOrd="0" destOrd="0" presId="urn:microsoft.com/office/officeart/2005/8/layout/pyramid1#2"/>
    <dgm:cxn modelId="{A7C01366-F18F-4E7A-B9D4-FB0ADC7712EC}" type="presParOf" srcId="{D4D6F40F-CB28-47B6-985E-7A5E0DA996AD}" destId="{DDBC6E4A-F086-4404-9C7A-D7DD5A2B1AA0}" srcOrd="1" destOrd="0" presId="urn:microsoft.com/office/officeart/2005/8/layout/pyramid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948430" cy="4689475"/>
        <a:chOff x="0" y="0"/>
        <a:chExt cx="3948430" cy="4689475"/>
      </a:xfrm>
    </dsp:grpSpPr>
    <dsp:sp modelId="{AD6D71B4-B4CD-425D-8F41-4F041180B5A5}">
      <dsp:nvSpPr>
        <dsp:cNvPr id="3" name="梯形 2"/>
        <dsp:cNvSpPr/>
      </dsp:nvSpPr>
      <dsp:spPr bwMode="white">
        <a:xfrm>
          <a:off x="1579372" y="0"/>
          <a:ext cx="789686" cy="937895"/>
        </a:xfrm>
        <a:prstGeom prst="trapezoid">
          <a:avLst>
            <a:gd name="adj" fmla="val 50000"/>
          </a:avLst>
        </a:prstGeom>
      </dsp:spPr>
      <dsp:style>
        <a:lnRef idx="2">
          <a:schemeClr val="lt1"/>
        </a:lnRef>
        <a:fillRef idx="1">
          <a:schemeClr val="accent2"/>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ltLang="zh-CN" sz="1400" dirty="0">
            <a:solidFill>
              <a:schemeClr val="tx1"/>
            </a:solidFill>
          </a:endParaRPr>
        </a:p>
        <a:p>
          <a:pPr lvl="0">
            <a:lnSpc>
              <a:spcPct val="100000"/>
            </a:lnSpc>
            <a:spcBef>
              <a:spcPct val="0"/>
            </a:spcBef>
            <a:spcAft>
              <a:spcPct val="35000"/>
            </a:spcAft>
          </a:pPr>
          <a:r>
            <a:rPr lang="zh-CN" altLang="en-US" sz="1400" dirty="0">
              <a:solidFill>
                <a:schemeClr val="tx1"/>
              </a:solidFill>
            </a:rPr>
            <a:t>稀缺</a:t>
          </a:r>
          <a:endParaRPr lang="zh-CN" altLang="en-US" sz="2800" dirty="0">
            <a:solidFill>
              <a:schemeClr val="tx1"/>
            </a:solidFill>
          </a:endParaRPr>
        </a:p>
      </dsp:txBody>
      <dsp:txXfrm>
        <a:off x="1579372" y="0"/>
        <a:ext cx="789686" cy="937895"/>
      </dsp:txXfrm>
    </dsp:sp>
    <dsp:sp modelId="{B062758B-585A-4490-8407-FEF3B1DB90B9}">
      <dsp:nvSpPr>
        <dsp:cNvPr id="4" name="梯形 3"/>
        <dsp:cNvSpPr/>
      </dsp:nvSpPr>
      <dsp:spPr bwMode="white">
        <a:xfrm>
          <a:off x="1184529" y="937895"/>
          <a:ext cx="1579372" cy="937895"/>
        </a:xfrm>
        <a:prstGeom prst="trapezoid">
          <a:avLst>
            <a:gd name="adj" fmla="val 42098"/>
          </a:avLst>
        </a:prstGeom>
      </dsp:spPr>
      <dsp:style>
        <a:lnRef idx="2">
          <a:schemeClr val="lt1"/>
        </a:lnRef>
        <a:fillRef idx="1">
          <a:schemeClr val="accent3"/>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tx1"/>
              </a:solidFill>
            </a:rPr>
            <a:t>优享层</a:t>
          </a:r>
          <a:endParaRPr>
            <a:solidFill>
              <a:schemeClr val="tx1"/>
            </a:solidFill>
          </a:endParaRPr>
        </a:p>
      </dsp:txBody>
      <dsp:txXfrm>
        <a:off x="1184529" y="937895"/>
        <a:ext cx="1579372" cy="937895"/>
      </dsp:txXfrm>
    </dsp:sp>
    <dsp:sp modelId="{AE47EC99-AA7D-49C9-9766-3A6F6CE5D247}">
      <dsp:nvSpPr>
        <dsp:cNvPr id="5" name="梯形 4"/>
        <dsp:cNvSpPr/>
      </dsp:nvSpPr>
      <dsp:spPr bwMode="white">
        <a:xfrm>
          <a:off x="789686" y="1875790"/>
          <a:ext cx="2369058" cy="937895"/>
        </a:xfrm>
        <a:prstGeom prst="trapezoid">
          <a:avLst>
            <a:gd name="adj" fmla="val 42098"/>
          </a:avLst>
        </a:prstGeom>
      </dsp:spPr>
      <dsp:style>
        <a:lnRef idx="2">
          <a:schemeClr val="lt1"/>
        </a:lnRef>
        <a:fillRef idx="1">
          <a:schemeClr val="accent4"/>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价值层</a:t>
          </a:r>
          <a:endParaRPr>
            <a:solidFill>
              <a:schemeClr val="tx1"/>
            </a:solidFill>
          </a:endParaRPr>
        </a:p>
      </dsp:txBody>
      <dsp:txXfrm>
        <a:off x="789686" y="1875790"/>
        <a:ext cx="2369058" cy="937895"/>
      </dsp:txXfrm>
    </dsp:sp>
    <dsp:sp modelId="{545DCBAE-BCC5-44F4-94C4-B27F8865F173}">
      <dsp:nvSpPr>
        <dsp:cNvPr id="6" name="梯形 5"/>
        <dsp:cNvSpPr/>
      </dsp:nvSpPr>
      <dsp:spPr bwMode="white">
        <a:xfrm>
          <a:off x="394843" y="2813685"/>
          <a:ext cx="3158744" cy="937895"/>
        </a:xfrm>
        <a:prstGeom prst="trapezoid">
          <a:avLst>
            <a:gd name="adj" fmla="val 42098"/>
          </a:avLst>
        </a:prstGeom>
      </dsp:spPr>
      <dsp:style>
        <a:lnRef idx="2">
          <a:schemeClr val="lt1"/>
        </a:lnRef>
        <a:fillRef idx="1">
          <a:schemeClr val="accent5"/>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重引导</a:t>
          </a:r>
          <a:endParaRPr>
            <a:solidFill>
              <a:schemeClr val="tx1"/>
            </a:solidFill>
          </a:endParaRPr>
        </a:p>
      </dsp:txBody>
      <dsp:txXfrm>
        <a:off x="394843" y="2813685"/>
        <a:ext cx="3158744" cy="937895"/>
      </dsp:txXfrm>
    </dsp:sp>
    <dsp:sp modelId="{D03F4772-DC2E-4E78-B803-5F468994C348}">
      <dsp:nvSpPr>
        <dsp:cNvPr id="7" name="梯形 6"/>
        <dsp:cNvSpPr/>
      </dsp:nvSpPr>
      <dsp:spPr bwMode="white">
        <a:xfrm>
          <a:off x="0" y="3751580"/>
          <a:ext cx="3948430" cy="937895"/>
        </a:xfrm>
        <a:prstGeom prst="trapezoid">
          <a:avLst>
            <a:gd name="adj" fmla="val 42098"/>
          </a:avLst>
        </a:prstGeom>
      </dsp:spPr>
      <dsp:style>
        <a:lnRef idx="2">
          <a:schemeClr val="lt1"/>
        </a:lnRef>
        <a:fillRef idx="1">
          <a:schemeClr val="accent6"/>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400" dirty="0">
              <a:solidFill>
                <a:schemeClr val="tx1"/>
              </a:solidFill>
            </a:rPr>
            <a:t>低门槛</a:t>
          </a:r>
          <a:endParaRPr>
            <a:solidFill>
              <a:schemeClr val="tx1"/>
            </a:solidFill>
          </a:endParaRPr>
        </a:p>
      </dsp:txBody>
      <dsp:txXfrm>
        <a:off x="0" y="3751580"/>
        <a:ext cx="3948430" cy="9378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2">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99EEE-3E5A-A947-A29B-6AEBF1142069}"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3D72D-2ED6-B046-86CF-D42ED2948FE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963D72D-2ED6-B046-86CF-D42ED2948FE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1_比较">
    <p:spTree>
      <p:nvGrpSpPr>
        <p:cNvPr id="1" name=""/>
        <p:cNvGrpSpPr/>
        <p:nvPr/>
      </p:nvGrpSpPr>
      <p:grpSpPr>
        <a:xfrm>
          <a:off x="0" y="0"/>
          <a:ext cx="0" cy="0"/>
          <a:chOff x="0" y="0"/>
          <a:chExt cx="0" cy="0"/>
        </a:xfrm>
      </p:grpSpPr>
      <p:pic>
        <p:nvPicPr>
          <p:cNvPr id="24" name="图片 23"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0" name="图片 9" descr="pp21212t文件-07"/>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pic>
        <p:nvPicPr>
          <p:cNvPr id="10" name="图片 9" descr="ppt文件2-03"/>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pic>
        <p:nvPicPr>
          <p:cNvPr id="20" name="图片 19" descr="pp21212t文件-10"/>
          <p:cNvPicPr>
            <a:picLocks noChangeAspect="1"/>
          </p:cNvPicPr>
          <p:nvPr userDrawn="1"/>
        </p:nvPicPr>
        <p:blipFill>
          <a:blip r:embed="rId2"/>
          <a:stretch>
            <a:fillRect/>
          </a:stretch>
        </p:blipFill>
        <p:spPr>
          <a:xfrm>
            <a:off x="0" y="0"/>
            <a:ext cx="12192000" cy="6857365"/>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pic>
        <p:nvPicPr>
          <p:cNvPr id="15" name="图片 14" descr="pp21212t文件-12"/>
          <p:cNvPicPr>
            <a:picLocks noChangeAspect="1"/>
          </p:cNvPicPr>
          <p:nvPr userDrawn="1"/>
        </p:nvPicPr>
        <p:blipFill>
          <a:blip r:embed="rId2"/>
          <a:stretch>
            <a:fillRect/>
          </a:stretch>
        </p:blipFill>
        <p:spPr>
          <a:xfrm>
            <a:off x="1270" y="0"/>
            <a:ext cx="1218946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489E2CD6-6AA6-854C-A2D3-AB1D8C6E1657}"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A4B9A096-B39C-FD42-BEF1-E75DF64CFD4E}"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9E2CD6-6AA6-854C-A2D3-AB1D8C6E1657}"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B9A096-B39C-FD42-BEF1-E75DF64CFD4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5.png"/><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42.png"/><Relationship Id="rId7" Type="http://schemas.openxmlformats.org/officeDocument/2006/relationships/tags" Target="../tags/tag13.xml"/><Relationship Id="rId6" Type="http://schemas.openxmlformats.org/officeDocument/2006/relationships/image" Target="../media/image41.jpeg"/><Relationship Id="rId5" Type="http://schemas.openxmlformats.org/officeDocument/2006/relationships/tags" Target="../tags/tag12.xml"/><Relationship Id="rId4" Type="http://schemas.openxmlformats.org/officeDocument/2006/relationships/image" Target="../media/image40.jpeg"/><Relationship Id="rId3" Type="http://schemas.openxmlformats.org/officeDocument/2006/relationships/tags" Target="../tags/tag11.xml"/><Relationship Id="rId2" Type="http://schemas.openxmlformats.org/officeDocument/2006/relationships/image" Target="../media/image39.jpeg"/><Relationship Id="rId10" Type="http://schemas.openxmlformats.org/officeDocument/2006/relationships/slideLayout" Target="../slideLayouts/slideLayout15.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6.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tags" Target="../tags/tag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media/image50.png"/><Relationship Id="rId6" Type="http://schemas.openxmlformats.org/officeDocument/2006/relationships/tags" Target="../tags/tag22.xml"/><Relationship Id="rId5" Type="http://schemas.openxmlformats.org/officeDocument/2006/relationships/image" Target="../media/image49.png"/><Relationship Id="rId4" Type="http://schemas.openxmlformats.org/officeDocument/2006/relationships/tags" Target="../tags/tag21.xml"/><Relationship Id="rId3" Type="http://schemas.openxmlformats.org/officeDocument/2006/relationships/image" Target="../media/image48.png"/><Relationship Id="rId21" Type="http://schemas.openxmlformats.org/officeDocument/2006/relationships/slideLayout" Target="../slideLayouts/slideLayout15.xml"/><Relationship Id="rId20" Type="http://schemas.openxmlformats.org/officeDocument/2006/relationships/tags" Target="../tags/tag35.xml"/><Relationship Id="rId2" Type="http://schemas.openxmlformats.org/officeDocument/2006/relationships/tags" Target="../tags/tag20.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image" Target="../media/image51.jpeg"/><Relationship Id="rId7" Type="http://schemas.openxmlformats.org/officeDocument/2006/relationships/tags" Target="../tags/tag40.xml"/><Relationship Id="rId6" Type="http://schemas.openxmlformats.org/officeDocument/2006/relationships/image" Target="../media/image42.png"/><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41.jpeg"/><Relationship Id="rId2" Type="http://schemas.openxmlformats.org/officeDocument/2006/relationships/tags" Target="../tags/tag37.xml"/><Relationship Id="rId11" Type="http://schemas.openxmlformats.org/officeDocument/2006/relationships/slideLayout" Target="../slideLayouts/slideLayout15.xml"/><Relationship Id="rId10" Type="http://schemas.openxmlformats.org/officeDocument/2006/relationships/tags" Target="../tags/tag42.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40.jpeg"/><Relationship Id="rId5" Type="http://schemas.openxmlformats.org/officeDocument/2006/relationships/tags" Target="../tags/tag45.xml"/><Relationship Id="rId4" Type="http://schemas.openxmlformats.org/officeDocument/2006/relationships/image" Target="../media/image53.jpeg"/><Relationship Id="rId3" Type="http://schemas.openxmlformats.org/officeDocument/2006/relationships/tags" Target="../tags/tag44.xml"/><Relationship Id="rId2" Type="http://schemas.openxmlformats.org/officeDocument/2006/relationships/image" Target="../media/image52.jpeg"/><Relationship Id="rId1" Type="http://schemas.openxmlformats.org/officeDocument/2006/relationships/tags" Target="../tags/tag4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50.xml"/><Relationship Id="rId4" Type="http://schemas.openxmlformats.org/officeDocument/2006/relationships/image" Target="../media/image55.png"/><Relationship Id="rId3" Type="http://schemas.openxmlformats.org/officeDocument/2006/relationships/image" Target="../media/image54.jpeg"/><Relationship Id="rId2" Type="http://schemas.openxmlformats.org/officeDocument/2006/relationships/tags" Target="../tags/tag49.xml"/><Relationship Id="rId1" Type="http://schemas.openxmlformats.org/officeDocument/2006/relationships/tags" Target="../tags/tag4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3.xml"/><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4.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image12.wdp"/><Relationship Id="rId3" Type="http://schemas.openxmlformats.org/officeDocument/2006/relationships/image" Target="../media/image11.png"/><Relationship Id="rId20" Type="http://schemas.openxmlformats.org/officeDocument/2006/relationships/slideLayout" Target="../slideLayouts/slideLayout15.xml"/><Relationship Id="rId2" Type="http://schemas.microsoft.com/office/2007/relationships/hdphoto" Target="../media/image10.wdp"/><Relationship Id="rId19" Type="http://schemas.openxmlformats.org/officeDocument/2006/relationships/tags" Target="../tags/tag5.xml"/><Relationship Id="rId18" Type="http://schemas.openxmlformats.org/officeDocument/2006/relationships/image" Target="../media/image25.jpeg"/><Relationship Id="rId17" Type="http://schemas.microsoft.com/office/2007/relationships/hdphoto" Target="../media/image24.wdp"/><Relationship Id="rId16" Type="http://schemas.microsoft.com/office/2007/relationships/hdphoto" Target="../media/image23.wdp"/><Relationship Id="rId15" Type="http://schemas.microsoft.com/office/2007/relationships/hdphoto" Target="../media/image22.wdp"/><Relationship Id="rId14" Type="http://schemas.microsoft.com/office/2007/relationships/hdphoto" Target="../media/image21.wdp"/><Relationship Id="rId13" Type="http://schemas.microsoft.com/office/2007/relationships/hdphoto" Target="../media/image20.wdp"/><Relationship Id="rId12" Type="http://schemas.openxmlformats.org/officeDocument/2006/relationships/image" Target="../media/image19.png"/><Relationship Id="rId11" Type="http://schemas.openxmlformats.org/officeDocument/2006/relationships/image" Target="../media/image18.jpeg"/><Relationship Id="rId10" Type="http://schemas.openxmlformats.org/officeDocument/2006/relationships/image" Target="../media/image1.sv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tags" Target="../tags/tag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2" Type="http://schemas.openxmlformats.org/officeDocument/2006/relationships/notesSlide" Target="../notesSlides/notesSlide1.xml"/><Relationship Id="rId11" Type="http://schemas.openxmlformats.org/officeDocument/2006/relationships/slideLayout" Target="../slideLayouts/slideLayout15.xml"/><Relationship Id="rId10" Type="http://schemas.openxmlformats.org/officeDocument/2006/relationships/tags" Target="../tags/tag8.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userDrawn="1"/>
        </p:nvSpPr>
        <p:spPr>
          <a:xfrm>
            <a:off x="612140" y="1250950"/>
            <a:ext cx="10174605" cy="721995"/>
          </a:xfrm>
          <a:prstGeom prst="rect">
            <a:avLst/>
          </a:prstGeom>
          <a:noFill/>
        </p:spPr>
        <p:txBody>
          <a:bodyPr wrap="square" rIns="71755" rtlCol="0">
            <a:spAutoFit/>
          </a:bodyPr>
          <a:lstStyle/>
          <a:p>
            <a:pPr algn="l"/>
            <a:r>
              <a:rPr lang="zh-CN" altLang="en-US" sz="4100" b="1" dirty="0">
                <a:solidFill>
                  <a:schemeClr val="bg1"/>
                </a:solidFill>
                <a:latin typeface="+mj-lt"/>
                <a:ea typeface="微软雅黑" panose="020B0503020204020204" charset="-122"/>
                <a:cs typeface="+mj-ea"/>
                <a:sym typeface="+mn-ea"/>
              </a:rPr>
              <a:t>海星育数字化系统</a:t>
            </a:r>
            <a:endParaRPr lang="zh-CN" altLang="en-US" sz="4100" b="1" dirty="0">
              <a:solidFill>
                <a:schemeClr val="bg1"/>
              </a:solidFill>
              <a:latin typeface="+mj-lt"/>
              <a:ea typeface="+mj-ea"/>
              <a:cs typeface="+mj-ea"/>
            </a:endParaRPr>
          </a:p>
        </p:txBody>
      </p:sp>
      <p:sp>
        <p:nvSpPr>
          <p:cNvPr id="7" name="文本框 6"/>
          <p:cNvSpPr txBox="1"/>
          <p:nvPr userDrawn="1"/>
        </p:nvSpPr>
        <p:spPr>
          <a:xfrm>
            <a:off x="621030" y="3258820"/>
            <a:ext cx="4134465" cy="523220"/>
          </a:xfrm>
          <a:prstGeom prst="rect">
            <a:avLst/>
          </a:prstGeom>
          <a:noFill/>
        </p:spPr>
        <p:txBody>
          <a:bodyPr wrap="none" rtlCol="0">
            <a:spAutoFit/>
          </a:bodyPr>
          <a:lstStyle/>
          <a:p>
            <a:r>
              <a:rPr lang="zh-CN" altLang="en-US" sz="2800" dirty="0">
                <a:solidFill>
                  <a:schemeClr val="bg1"/>
                </a:solidFill>
              </a:rPr>
              <a:t>北京胜达讯科技有限公司</a:t>
            </a:r>
            <a:endParaRPr lang="zh-CN" altLang="en-US" sz="2800" dirty="0">
              <a:solidFill>
                <a:schemeClr val="bg1"/>
              </a:solidFill>
            </a:endParaRPr>
          </a:p>
        </p:txBody>
      </p:sp>
      <p:sp>
        <p:nvSpPr>
          <p:cNvPr id="8" name="文本框 7"/>
          <p:cNvSpPr txBox="1"/>
          <p:nvPr userDrawn="1"/>
        </p:nvSpPr>
        <p:spPr>
          <a:xfrm>
            <a:off x="619760" y="3837305"/>
            <a:ext cx="2316480" cy="337185"/>
          </a:xfrm>
          <a:prstGeom prst="rect">
            <a:avLst/>
          </a:prstGeom>
          <a:noFill/>
        </p:spPr>
        <p:txBody>
          <a:bodyPr wrap="none" rtlCol="0">
            <a:spAutoFit/>
          </a:bodyPr>
          <a:lstStyle/>
          <a:p>
            <a:r>
              <a:rPr lang="en-US" altLang="zh-CN" sz="1600" dirty="0">
                <a:solidFill>
                  <a:schemeClr val="bg1"/>
                </a:solidFill>
                <a:latin typeface="+mn-ea"/>
                <a:cs typeface="+mn-ea"/>
              </a:rPr>
              <a:t>2023</a:t>
            </a:r>
            <a:r>
              <a:rPr lang="zh-CN" altLang="en-US" sz="1600" dirty="0">
                <a:solidFill>
                  <a:schemeClr val="bg1"/>
                </a:solidFill>
                <a:latin typeface="+mn-ea"/>
                <a:cs typeface="+mn-ea"/>
              </a:rPr>
              <a:t>年</a:t>
            </a:r>
            <a:r>
              <a:rPr lang="en-US" altLang="zh-CN" sz="1600" dirty="0">
                <a:solidFill>
                  <a:schemeClr val="bg1"/>
                </a:solidFill>
                <a:latin typeface="+mn-ea"/>
                <a:cs typeface="+mn-ea"/>
              </a:rPr>
              <a:t>6</a:t>
            </a:r>
            <a:r>
              <a:rPr lang="zh-CN" altLang="en-US" sz="1600" dirty="0">
                <a:solidFill>
                  <a:schemeClr val="bg1"/>
                </a:solidFill>
                <a:latin typeface="+mn-ea"/>
                <a:cs typeface="+mn-ea"/>
              </a:rPr>
              <a:t>月</a:t>
            </a:r>
            <a:r>
              <a:rPr lang="en-US" altLang="zh-CN" sz="1600" dirty="0">
                <a:solidFill>
                  <a:schemeClr val="bg1"/>
                </a:solidFill>
                <a:latin typeface="+mn-ea"/>
                <a:cs typeface="+mn-ea"/>
              </a:rPr>
              <a:t>27</a:t>
            </a:r>
            <a:r>
              <a:rPr lang="zh-CN" altLang="en-US" sz="1600" dirty="0">
                <a:solidFill>
                  <a:schemeClr val="bg1"/>
                </a:solidFill>
                <a:latin typeface="+mn-ea"/>
                <a:cs typeface="+mn-ea"/>
              </a:rPr>
              <a:t>日</a:t>
            </a:r>
            <a:r>
              <a:rPr lang="en-US" altLang="zh-CN" sz="1600" dirty="0">
                <a:solidFill>
                  <a:schemeClr val="bg1"/>
                </a:solidFill>
                <a:latin typeface="+mn-ea"/>
                <a:cs typeface="+mn-ea"/>
              </a:rPr>
              <a:t>    </a:t>
            </a:r>
            <a:r>
              <a:rPr lang="zh-CN" altLang="en-US" sz="1600" dirty="0">
                <a:solidFill>
                  <a:schemeClr val="bg1"/>
                </a:solidFill>
                <a:latin typeface="+mn-ea"/>
                <a:cs typeface="+mn-ea"/>
              </a:rPr>
              <a:t>北京</a:t>
            </a:r>
            <a:endParaRPr lang="zh-CN" altLang="en-US" sz="1600" dirty="0">
              <a:solidFill>
                <a:schemeClr val="bg1"/>
              </a:solidFill>
              <a:latin typeface="+mn-ea"/>
              <a:cs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53230" y="285894"/>
            <a:ext cx="1620957" cy="523220"/>
          </a:xfrm>
          <a:prstGeom prst="rect">
            <a:avLst/>
          </a:prstGeom>
          <a:noFill/>
        </p:spPr>
        <p:txBody>
          <a:bodyPr wrap="none" rtlCol="0">
            <a:spAutoFit/>
          </a:bodyPr>
          <a:lstStyle/>
          <a:p>
            <a:r>
              <a:rPr kumimoji="1" lang="zh-CN" altLang="en-US" sz="2800" b="1" dirty="0">
                <a:solidFill>
                  <a:schemeClr val="accent1">
                    <a:lumMod val="75000"/>
                  </a:schemeClr>
                </a:solidFill>
              </a:rPr>
              <a:t>建设原则</a:t>
            </a:r>
            <a:endParaRPr kumimoji="1" lang="zh-CN" altLang="en-US" sz="2800" b="1" dirty="0">
              <a:solidFill>
                <a:schemeClr val="accent1">
                  <a:lumMod val="75000"/>
                </a:schemeClr>
              </a:solidFill>
            </a:endParaRPr>
          </a:p>
        </p:txBody>
      </p:sp>
      <p:pic>
        <p:nvPicPr>
          <p:cNvPr id="4" name="图片 3" descr="图片3"/>
          <p:cNvPicPr>
            <a:picLocks noChangeAspect="1"/>
          </p:cNvPicPr>
          <p:nvPr>
            <p:custDataLst>
              <p:tags r:id="rId1"/>
            </p:custDataLst>
          </p:nvPr>
        </p:nvPicPr>
        <p:blipFill>
          <a:blip r:embed="rId2">
            <a:alphaModFix amt="83000"/>
          </a:blip>
          <a:srcRect l="27348" t="22465" r="21384" b="17937"/>
          <a:stretch>
            <a:fillRect/>
          </a:stretch>
        </p:blipFill>
        <p:spPr>
          <a:xfrm>
            <a:off x="3408851" y="1801800"/>
            <a:ext cx="4676929" cy="3254400"/>
          </a:xfrm>
          <a:prstGeom prst="rect">
            <a:avLst/>
          </a:prstGeom>
        </p:spPr>
      </p:pic>
      <p:sp>
        <p:nvSpPr>
          <p:cNvPr id="5" name="文本框 4"/>
          <p:cNvSpPr txBox="1"/>
          <p:nvPr/>
        </p:nvSpPr>
        <p:spPr>
          <a:xfrm>
            <a:off x="7531100" y="1652575"/>
            <a:ext cx="1632178" cy="369332"/>
          </a:xfrm>
          <a:prstGeom prst="rect">
            <a:avLst/>
          </a:prstGeom>
          <a:noFill/>
        </p:spPr>
        <p:txBody>
          <a:bodyPr wrap="none" rtlCol="0">
            <a:spAutoFit/>
          </a:bodyPr>
          <a:lstStyle/>
          <a:p>
            <a:r>
              <a:rPr lang="zh-CN" altLang="en-US" dirty="0">
                <a:effectLst/>
              </a:rPr>
              <a:t>保证雪季运营 </a:t>
            </a:r>
            <a:endParaRPr lang="zh-CN" altLang="en-US" dirty="0">
              <a:effectLst/>
            </a:endParaRPr>
          </a:p>
        </p:txBody>
      </p:sp>
      <p:sp>
        <p:nvSpPr>
          <p:cNvPr id="6" name="文本框 5"/>
          <p:cNvSpPr txBox="1"/>
          <p:nvPr/>
        </p:nvSpPr>
        <p:spPr>
          <a:xfrm>
            <a:off x="8088783" y="3185609"/>
            <a:ext cx="1863011" cy="369332"/>
          </a:xfrm>
          <a:prstGeom prst="rect">
            <a:avLst/>
          </a:prstGeom>
          <a:noFill/>
        </p:spPr>
        <p:txBody>
          <a:bodyPr wrap="none" rtlCol="0">
            <a:spAutoFit/>
          </a:bodyPr>
          <a:lstStyle/>
          <a:p>
            <a:r>
              <a:rPr lang="zh-CN" altLang="en-US" dirty="0">
                <a:effectLst/>
              </a:rPr>
              <a:t>支持非雪季运营 </a:t>
            </a:r>
            <a:endParaRPr lang="zh-CN" altLang="en-US" dirty="0">
              <a:effectLst/>
            </a:endParaRPr>
          </a:p>
        </p:txBody>
      </p:sp>
      <p:sp>
        <p:nvSpPr>
          <p:cNvPr id="7" name="文本框 6"/>
          <p:cNvSpPr txBox="1"/>
          <p:nvPr/>
        </p:nvSpPr>
        <p:spPr>
          <a:xfrm>
            <a:off x="7503527" y="4718643"/>
            <a:ext cx="1632178" cy="369332"/>
          </a:xfrm>
          <a:prstGeom prst="rect">
            <a:avLst/>
          </a:prstGeom>
          <a:noFill/>
        </p:spPr>
        <p:txBody>
          <a:bodyPr wrap="none" rtlCol="0">
            <a:spAutoFit/>
          </a:bodyPr>
          <a:lstStyle/>
          <a:p>
            <a:r>
              <a:rPr lang="zh-CN" altLang="en-US" dirty="0">
                <a:effectLst/>
              </a:rPr>
              <a:t>系统稳定可靠 </a:t>
            </a:r>
            <a:endParaRPr lang="zh-CN" altLang="en-US" dirty="0">
              <a:effectLst/>
            </a:endParaRPr>
          </a:p>
        </p:txBody>
      </p:sp>
      <p:sp>
        <p:nvSpPr>
          <p:cNvPr id="8" name="文本框 7"/>
          <p:cNvSpPr txBox="1"/>
          <p:nvPr/>
        </p:nvSpPr>
        <p:spPr>
          <a:xfrm>
            <a:off x="2474342" y="1652575"/>
            <a:ext cx="1632178" cy="369332"/>
          </a:xfrm>
          <a:prstGeom prst="rect">
            <a:avLst/>
          </a:prstGeom>
          <a:noFill/>
        </p:spPr>
        <p:txBody>
          <a:bodyPr wrap="none" rtlCol="0">
            <a:spAutoFit/>
          </a:bodyPr>
          <a:lstStyle/>
          <a:p>
            <a:r>
              <a:rPr lang="zh-CN" altLang="en-US" dirty="0">
                <a:effectLst/>
              </a:rPr>
              <a:t>数据自主可控 </a:t>
            </a:r>
            <a:endParaRPr lang="zh-CN" altLang="en-US" dirty="0">
              <a:effectLst/>
            </a:endParaRPr>
          </a:p>
        </p:txBody>
      </p:sp>
      <p:sp>
        <p:nvSpPr>
          <p:cNvPr id="9" name="文本框 8"/>
          <p:cNvSpPr txBox="1"/>
          <p:nvPr/>
        </p:nvSpPr>
        <p:spPr>
          <a:xfrm>
            <a:off x="1779981" y="3206234"/>
            <a:ext cx="1569660" cy="369332"/>
          </a:xfrm>
          <a:prstGeom prst="rect">
            <a:avLst/>
          </a:prstGeom>
          <a:noFill/>
        </p:spPr>
        <p:txBody>
          <a:bodyPr wrap="none" rtlCol="0">
            <a:spAutoFit/>
          </a:bodyPr>
          <a:lstStyle/>
          <a:p>
            <a:r>
              <a:rPr lang="zh-CN" altLang="en-US" dirty="0">
                <a:effectLst/>
              </a:rPr>
              <a:t>补齐运营漏洞</a:t>
            </a:r>
            <a:endParaRPr lang="zh-CN" altLang="en-US" dirty="0">
              <a:effectLst/>
            </a:endParaRPr>
          </a:p>
        </p:txBody>
      </p:sp>
      <p:sp>
        <p:nvSpPr>
          <p:cNvPr id="10" name="文本框 9"/>
          <p:cNvSpPr txBox="1"/>
          <p:nvPr/>
        </p:nvSpPr>
        <p:spPr>
          <a:xfrm>
            <a:off x="2321657" y="4727690"/>
            <a:ext cx="1569660" cy="369332"/>
          </a:xfrm>
          <a:prstGeom prst="rect">
            <a:avLst/>
          </a:prstGeom>
          <a:noFill/>
        </p:spPr>
        <p:txBody>
          <a:bodyPr wrap="none" rtlCol="0">
            <a:spAutoFit/>
          </a:bodyPr>
          <a:lstStyle/>
          <a:p>
            <a:r>
              <a:rPr lang="zh-CN" altLang="en-US" dirty="0">
                <a:effectLst/>
              </a:rPr>
              <a:t>响应业务更新</a:t>
            </a:r>
            <a:endParaRPr lang="zh-CN" altLang="en-US" dirty="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54887" y="278296"/>
            <a:ext cx="1620957" cy="523220"/>
          </a:xfrm>
          <a:prstGeom prst="rect">
            <a:avLst/>
          </a:prstGeom>
          <a:noFill/>
        </p:spPr>
        <p:txBody>
          <a:bodyPr wrap="none" rtlCol="0">
            <a:spAutoFit/>
          </a:bodyPr>
          <a:lstStyle/>
          <a:p>
            <a:r>
              <a:rPr kumimoji="1" lang="zh-CN" altLang="en-US" sz="2800" b="1" dirty="0">
                <a:solidFill>
                  <a:srgbClr val="0046A0"/>
                </a:solidFill>
              </a:rPr>
              <a:t>解决方案</a:t>
            </a:r>
            <a:endParaRPr kumimoji="1" lang="zh-CN" altLang="en-US" sz="2800" b="1" dirty="0">
              <a:solidFill>
                <a:srgbClr val="0046A0"/>
              </a:solidFill>
            </a:endParaRPr>
          </a:p>
        </p:txBody>
      </p:sp>
      <p:sp>
        <p:nvSpPr>
          <p:cNvPr id="15" name="í$ḻiḓe"/>
          <p:cNvSpPr/>
          <p:nvPr/>
        </p:nvSpPr>
        <p:spPr>
          <a:xfrm>
            <a:off x="5359726" y="2637307"/>
            <a:ext cx="1879985" cy="2169482"/>
          </a:xfrm>
          <a:prstGeom prst="homePlate">
            <a:avLst>
              <a:gd name="adj" fmla="val 100000"/>
            </a:avLst>
          </a:prstGeom>
          <a:solidFill>
            <a:schemeClr val="bg1">
              <a:lumMod val="9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7" name="ïş1ïḋè"/>
          <p:cNvSpPr txBox="1"/>
          <p:nvPr/>
        </p:nvSpPr>
        <p:spPr>
          <a:xfrm>
            <a:off x="5869114" y="4135588"/>
            <a:ext cx="1664184" cy="369332"/>
          </a:xfrm>
          <a:prstGeom prst="rect">
            <a:avLst/>
          </a:prstGeom>
          <a:solidFill>
            <a:srgbClr val="A5644D"/>
          </a:solidFill>
        </p:spPr>
        <p:txBody>
          <a:bodyPr wrap="square">
            <a:spAutoFit/>
          </a:bodyPr>
          <a:lstStyle/>
          <a:p>
            <a:r>
              <a:rPr lang="zh-CN" altLang="en-US" b="1" dirty="0">
                <a:solidFill>
                  <a:schemeClr val="bg1"/>
                </a:solidFill>
              </a:rPr>
              <a:t>雪季运营系统</a:t>
            </a:r>
            <a:endParaRPr lang="zh-CN" altLang="en-US" b="1" dirty="0">
              <a:solidFill>
                <a:schemeClr val="bg1"/>
              </a:solidFill>
            </a:endParaRPr>
          </a:p>
        </p:txBody>
      </p:sp>
      <p:sp>
        <p:nvSpPr>
          <p:cNvPr id="18" name="íṡļîďè"/>
          <p:cNvSpPr/>
          <p:nvPr/>
        </p:nvSpPr>
        <p:spPr>
          <a:xfrm>
            <a:off x="5340676" y="2006116"/>
            <a:ext cx="1879985" cy="2169482"/>
          </a:xfrm>
          <a:prstGeom prst="homePlate">
            <a:avLst>
              <a:gd name="adj" fmla="val 100000"/>
            </a:avLst>
          </a:prstGeom>
          <a:blipFill>
            <a:blip r:embed="rId1"/>
            <a:stretch>
              <a:fillRect/>
            </a:stretch>
          </a:blipFill>
          <a:ln w="127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21" name="ísľíďé"/>
          <p:cNvSpPr/>
          <p:nvPr/>
        </p:nvSpPr>
        <p:spPr>
          <a:xfrm>
            <a:off x="2186305" y="2637307"/>
            <a:ext cx="1879985" cy="2169482"/>
          </a:xfrm>
          <a:prstGeom prst="homePlate">
            <a:avLst>
              <a:gd name="adj" fmla="val 100000"/>
            </a:avLst>
          </a:prstGeom>
          <a:solidFill>
            <a:srgbClr val="F2F2F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22" name="íšļiḋè"/>
          <p:cNvSpPr/>
          <p:nvPr/>
        </p:nvSpPr>
        <p:spPr>
          <a:xfrm>
            <a:off x="2167255" y="2006116"/>
            <a:ext cx="1879985" cy="2169482"/>
          </a:xfrm>
          <a:prstGeom prst="homePlate">
            <a:avLst>
              <a:gd name="adj" fmla="val 100000"/>
            </a:avLst>
          </a:prstGeom>
          <a:blipFill>
            <a:blip r:embed="rId2">
              <a:duotone>
                <a:prstClr val="black"/>
                <a:schemeClr val="tx2">
                  <a:tint val="45000"/>
                  <a:satMod val="400000"/>
                </a:schemeClr>
              </a:duotone>
            </a:blip>
            <a:stretch>
              <a:fillRect/>
            </a:stretch>
          </a:blipFill>
          <a:ln w="127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23" name="îšlîḋè"/>
          <p:cNvSpPr/>
          <p:nvPr/>
        </p:nvSpPr>
        <p:spPr>
          <a:xfrm>
            <a:off x="8304580" y="2637307"/>
            <a:ext cx="1879985" cy="2169482"/>
          </a:xfrm>
          <a:prstGeom prst="homePlate">
            <a:avLst>
              <a:gd name="adj" fmla="val 100000"/>
            </a:avLst>
          </a:prstGeom>
          <a:solidFill>
            <a:srgbClr val="FCECD6"/>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24" name="ïş1ïḋè"/>
          <p:cNvSpPr txBox="1"/>
          <p:nvPr/>
        </p:nvSpPr>
        <p:spPr>
          <a:xfrm>
            <a:off x="2799754" y="4135588"/>
            <a:ext cx="1801177" cy="369332"/>
          </a:xfrm>
          <a:prstGeom prst="rect">
            <a:avLst/>
          </a:prstGeom>
          <a:solidFill>
            <a:srgbClr val="A5644D"/>
          </a:solidFill>
        </p:spPr>
        <p:txBody>
          <a:bodyPr wrap="square">
            <a:spAutoFit/>
          </a:bodyPr>
          <a:lstStyle/>
          <a:p>
            <a:r>
              <a:rPr lang="zh-CN" altLang="en-US" b="1" dirty="0">
                <a:solidFill>
                  <a:schemeClr val="bg1"/>
                </a:solidFill>
              </a:rPr>
              <a:t>非雪季运营系统</a:t>
            </a:r>
            <a:endParaRPr lang="zh-CN" altLang="en-US" b="1" dirty="0">
              <a:solidFill>
                <a:schemeClr val="bg1"/>
              </a:solidFill>
            </a:endParaRPr>
          </a:p>
        </p:txBody>
      </p:sp>
      <p:sp>
        <p:nvSpPr>
          <p:cNvPr id="25" name="ïş1ïḋè"/>
          <p:cNvSpPr txBox="1"/>
          <p:nvPr/>
        </p:nvSpPr>
        <p:spPr>
          <a:xfrm>
            <a:off x="8809800" y="4135588"/>
            <a:ext cx="1476053" cy="369332"/>
          </a:xfrm>
          <a:prstGeom prst="rect">
            <a:avLst/>
          </a:prstGeom>
          <a:solidFill>
            <a:srgbClr val="A5644D"/>
          </a:solidFill>
        </p:spPr>
        <p:txBody>
          <a:bodyPr wrap="square">
            <a:spAutoFit/>
          </a:bodyPr>
          <a:lstStyle/>
          <a:p>
            <a:r>
              <a:rPr lang="zh-CN" altLang="en-US" b="1" dirty="0">
                <a:solidFill>
                  <a:schemeClr val="bg1"/>
                </a:solidFill>
              </a:rPr>
              <a:t>微信小程序</a:t>
            </a:r>
            <a:endParaRPr lang="zh-CN" altLang="en-US" b="1" dirty="0">
              <a:solidFill>
                <a:schemeClr val="bg1"/>
              </a:solidFill>
            </a:endParaRPr>
          </a:p>
        </p:txBody>
      </p:sp>
      <p:cxnSp>
        <p:nvCxnSpPr>
          <p:cNvPr id="26" name="肘形连接符 25"/>
          <p:cNvCxnSpPr>
            <a:endCxn id="17" idx="1"/>
          </p:cNvCxnSpPr>
          <p:nvPr/>
        </p:nvCxnSpPr>
        <p:spPr>
          <a:xfrm>
            <a:off x="5465181" y="4083265"/>
            <a:ext cx="403933" cy="236989"/>
          </a:xfrm>
          <a:prstGeom prst="bentConnector3">
            <a:avLst>
              <a:gd name="adj1" fmla="val 3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a:off x="2395821" y="4093937"/>
            <a:ext cx="403933" cy="236989"/>
          </a:xfrm>
          <a:prstGeom prst="bentConnector3">
            <a:avLst>
              <a:gd name="adj1" fmla="val 2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a:off x="8454338" y="4130514"/>
            <a:ext cx="355462" cy="247812"/>
          </a:xfrm>
          <a:prstGeom prst="bentConnector3">
            <a:avLst>
              <a:gd name="adj1" fmla="val 153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išlîḑe"/>
          <p:cNvSpPr/>
          <p:nvPr/>
        </p:nvSpPr>
        <p:spPr>
          <a:xfrm>
            <a:off x="8304580" y="2017371"/>
            <a:ext cx="1879985" cy="2169482"/>
          </a:xfrm>
          <a:prstGeom prst="homePlate">
            <a:avLst>
              <a:gd name="adj" fmla="val 100000"/>
            </a:avLst>
          </a:prstGeom>
          <a:blipFill>
            <a:blip r:embed="rId3"/>
            <a:stretch>
              <a:fillRect/>
            </a:stretch>
          </a:blipFill>
          <a:ln w="127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userDrawn="1"/>
        </p:nvSpPr>
        <p:spPr>
          <a:xfrm>
            <a:off x="660252" y="707005"/>
            <a:ext cx="3200400" cy="352475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4400" b="1" kern="1200" dirty="0">
                <a:solidFill>
                  <a:srgbClr val="0046A0"/>
                </a:solidFill>
                <a:latin typeface="+mj-lt"/>
                <a:ea typeface="+mj-ea"/>
                <a:cs typeface="+mj-cs"/>
              </a:rPr>
              <a:t>客户需求</a:t>
            </a:r>
            <a:endParaRPr lang="en-US" altLang="zh-CN" sz="4400" b="1" kern="1200" dirty="0">
              <a:solidFill>
                <a:srgbClr val="0046A0"/>
              </a:solidFill>
              <a:latin typeface="+mj-lt"/>
              <a:ea typeface="+mj-ea"/>
              <a:cs typeface="+mj-cs"/>
            </a:endParaRPr>
          </a:p>
        </p:txBody>
      </p:sp>
      <p:sp>
        <p:nvSpPr>
          <p:cNvPr id="2" name="文本框 1"/>
          <p:cNvSpPr txBox="1"/>
          <p:nvPr/>
        </p:nvSpPr>
        <p:spPr>
          <a:xfrm>
            <a:off x="4447309" y="840931"/>
            <a:ext cx="6578654" cy="3390827"/>
          </a:xfrm>
          <a:prstGeom prst="rect">
            <a:avLst/>
          </a:prstGeom>
        </p:spPr>
        <p:txBody>
          <a:bodyPr vert="horz" lIns="91440" tIns="45720" rIns="91440" bIns="45720" rtlCol="0" anchor="ctr">
            <a:normAutofit fontScale="85000" lnSpcReduction="20000"/>
          </a:bodyPr>
          <a:lstStyle/>
          <a:p>
            <a:pPr marL="285750" indent="-228600">
              <a:lnSpc>
                <a:spcPct val="150000"/>
              </a:lnSpc>
              <a:spcAft>
                <a:spcPts val="600"/>
              </a:spcAft>
              <a:buFont typeface="Arial" panose="020B0604020202020204" pitchFamily="34" charset="0"/>
              <a:buChar char="•"/>
            </a:pPr>
            <a:r>
              <a:rPr kumimoji="1" lang="zh-CN" altLang="en-US" dirty="0"/>
              <a:t>支持非雪季日常数字化运营</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支撑开展教学培训、亲子活动、大众户外活动、垂钓等项目运营</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支持合作伙伴（商户）入驻，平台统一把握数据流与资金流</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扩大宣传，提高场地利用率</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方便用户查询活动及场地信息</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方便用户在线预约场地、参与活动等</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方便用户查看消费记录等数据</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积累沉淀用户数据，为后续营销推广提供支持</a:t>
            </a:r>
            <a:endParaRPr kumimoji="1" lang="en-US" altLang="zh-CN" dirty="0"/>
          </a:p>
          <a:p>
            <a:pPr marL="285750" indent="-228600">
              <a:lnSpc>
                <a:spcPct val="150000"/>
              </a:lnSpc>
              <a:spcAft>
                <a:spcPts val="600"/>
              </a:spcAft>
              <a:buFont typeface="Arial" panose="020B0604020202020204" pitchFamily="34" charset="0"/>
              <a:buChar char="•"/>
            </a:pPr>
            <a:r>
              <a:rPr kumimoji="1" lang="zh-CN" altLang="en-US" dirty="0"/>
              <a:t>后期为用户提供类似智能体测等更丰富的增值服务做准备</a:t>
            </a:r>
            <a:endParaRPr kumimoji="1" lang="en-US" altLang="zh-CN" dirty="0"/>
          </a:p>
        </p:txBody>
      </p:sp>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pic>
        <p:nvPicPr>
          <p:cNvPr id="3" name="图片 2"/>
          <p:cNvPicPr/>
          <p:nvPr/>
        </p:nvPicPr>
        <p:blipFill>
          <a:blip r:embed="rId2"/>
          <a:srcRect l="27250" t="4500" r="30877"/>
          <a:stretch>
            <a:fillRect/>
          </a:stretch>
        </p:blipFill>
        <p:spPr>
          <a:xfrm>
            <a:off x="491168" y="4505106"/>
            <a:ext cx="1371449" cy="1862323"/>
          </a:xfrm>
          <a:prstGeom prst="rect">
            <a:avLst/>
          </a:prstGeom>
          <a:noFill/>
          <a:ln w="9525">
            <a:noFill/>
          </a:ln>
        </p:spPr>
      </p:pic>
      <p:pic>
        <p:nvPicPr>
          <p:cNvPr id="4" name="图片 3" descr="621678931427_.pic"/>
          <p:cNvPicPr>
            <a:picLocks noChangeAspect="1"/>
          </p:cNvPicPr>
          <p:nvPr>
            <p:custDataLst>
              <p:tags r:id="rId3"/>
            </p:custDataLst>
          </p:nvPr>
        </p:nvPicPr>
        <p:blipFill>
          <a:blip r:embed="rId4"/>
          <a:srcRect t="17426" b="9073"/>
          <a:stretch>
            <a:fillRect/>
          </a:stretch>
        </p:blipFill>
        <p:spPr>
          <a:xfrm>
            <a:off x="2669188" y="4505106"/>
            <a:ext cx="1820845" cy="1833446"/>
          </a:xfrm>
          <a:prstGeom prst="rect">
            <a:avLst/>
          </a:prstGeom>
        </p:spPr>
      </p:pic>
      <p:pic>
        <p:nvPicPr>
          <p:cNvPr id="5" name="图片 4"/>
          <p:cNvPicPr/>
          <p:nvPr>
            <p:custDataLst>
              <p:tags r:id="rId5"/>
            </p:custDataLst>
          </p:nvPr>
        </p:nvPicPr>
        <p:blipFill>
          <a:blip r:embed="rId6"/>
          <a:stretch>
            <a:fillRect/>
          </a:stretch>
        </p:blipFill>
        <p:spPr>
          <a:xfrm>
            <a:off x="5296603" y="4505106"/>
            <a:ext cx="2768191" cy="1821370"/>
          </a:xfrm>
          <a:prstGeom prst="rect">
            <a:avLst/>
          </a:prstGeom>
          <a:noFill/>
          <a:ln w="9525">
            <a:noFill/>
          </a:ln>
        </p:spPr>
      </p:pic>
      <p:pic>
        <p:nvPicPr>
          <p:cNvPr id="6" name="图片 5"/>
          <p:cNvPicPr>
            <a:picLocks noChangeAspect="1"/>
          </p:cNvPicPr>
          <p:nvPr>
            <p:custDataLst>
              <p:tags r:id="rId7"/>
            </p:custDataLst>
          </p:nvPr>
        </p:nvPicPr>
        <p:blipFill>
          <a:blip r:embed="rId8"/>
          <a:srcRect l="22266" t="25579" r="52140" b="43981"/>
          <a:stretch>
            <a:fillRect/>
          </a:stretch>
        </p:blipFill>
        <p:spPr>
          <a:xfrm>
            <a:off x="8815805" y="4505106"/>
            <a:ext cx="2704726" cy="1809294"/>
          </a:xfrm>
          <a:prstGeom prst="rect">
            <a:avLst/>
          </a:prstGeom>
        </p:spPr>
      </p:pic>
      <p:sp>
        <p:nvSpPr>
          <p:cNvPr id="8" name="文本框 7"/>
          <p:cNvSpPr txBox="1"/>
          <p:nvPr/>
        </p:nvSpPr>
        <p:spPr>
          <a:xfrm>
            <a:off x="8064794" y="262521"/>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9"/>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4" y="5599206"/>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8" y="1698577"/>
            <a:ext cx="10839695" cy="1379737"/>
          </a:xfrm>
          <a:prstGeom prst="rect">
            <a:avLst/>
          </a:prstGeom>
          <a:noFill/>
        </p:spPr>
        <p:txBody>
          <a:bodyPr wrap="square" rtlCol="0">
            <a:spAutoFit/>
          </a:bodyPr>
          <a:lstStyle/>
          <a:p>
            <a:pPr defTabSz="1134110">
              <a:lnSpc>
                <a:spcPct val="150000"/>
              </a:lnSpc>
              <a:spcAft>
                <a:spcPts val="600"/>
              </a:spcAft>
            </a:pPr>
            <a:r>
              <a:rPr kumimoji="1" lang="zh-CN" altLang="en-US" sz="2230" kern="1200" dirty="0">
                <a:solidFill>
                  <a:schemeClr val="tx1"/>
                </a:solidFill>
                <a:latin typeface="+mn-lt"/>
                <a:ea typeface="+mn-ea"/>
                <a:cs typeface="+mn-cs"/>
              </a:rPr>
              <a:t>小程序：</a:t>
            </a:r>
            <a:endParaRPr kumimoji="1" lang="en-US" altLang="zh-CN" sz="2230" kern="1200" dirty="0">
              <a:solidFill>
                <a:schemeClr val="tx1"/>
              </a:solidFill>
              <a:latin typeface="+mn-lt"/>
              <a:ea typeface="+mn-ea"/>
              <a:cs typeface="+mn-cs"/>
            </a:endParaRPr>
          </a:p>
          <a:p>
            <a:pPr marL="354330" indent="-354330" defTabSz="1134110">
              <a:lnSpc>
                <a:spcPct val="150000"/>
              </a:lnSpc>
              <a:spcAft>
                <a:spcPts val="600"/>
              </a:spcAft>
              <a:buFont typeface="Wingdings" panose="05000000000000000000" pitchFamily="2" charset="2"/>
              <a:buChar char="l"/>
            </a:pPr>
            <a:r>
              <a:rPr kumimoji="1" lang="zh-CN" altLang="en-US" sz="1600" kern="1200" dirty="0">
                <a:solidFill>
                  <a:schemeClr val="tx1"/>
                </a:solidFill>
                <a:latin typeface="+mn-ea"/>
                <a:ea typeface="+mn-ea"/>
                <a:cs typeface="+mn-cs"/>
              </a:rPr>
              <a:t>面向</a:t>
            </a:r>
            <a:r>
              <a:rPr kumimoji="1" lang="en-US" altLang="zh-CN" sz="1600" kern="1200" dirty="0">
                <a:solidFill>
                  <a:schemeClr val="tx1"/>
                </a:solidFill>
                <a:latin typeface="+mn-ea"/>
                <a:ea typeface="+mn-ea"/>
                <a:cs typeface="+mn-cs"/>
              </a:rPr>
              <a:t>C</a:t>
            </a:r>
            <a:r>
              <a:rPr kumimoji="1" lang="zh-CN" altLang="en-US" sz="1600" kern="1200" dirty="0">
                <a:solidFill>
                  <a:schemeClr val="tx1"/>
                </a:solidFill>
                <a:latin typeface="+mn-ea"/>
                <a:ea typeface="+mn-ea"/>
                <a:cs typeface="+mn-cs"/>
              </a:rPr>
              <a:t>端客人，如线上购买项目门票、报名参与活动、预约场地、报名课程培训、查看我的活动、订单等，运营方发布通知公告等信息，并收集用户联系方式，维持用户活跃等。</a:t>
            </a:r>
            <a:endParaRPr kumimoji="1" lang="en-US" altLang="zh-CN" sz="1600" dirty="0">
              <a:latin typeface="+mn-ea"/>
            </a:endParaRPr>
          </a:p>
        </p:txBody>
      </p:sp>
      <p:sp>
        <p:nvSpPr>
          <p:cNvPr id="6" name="文本框 5"/>
          <p:cNvSpPr txBox="1"/>
          <p:nvPr/>
        </p:nvSpPr>
        <p:spPr>
          <a:xfrm>
            <a:off x="643466" y="3328409"/>
            <a:ext cx="10905065" cy="1421130"/>
          </a:xfrm>
          <a:prstGeom prst="rect">
            <a:avLst/>
          </a:prstGeom>
          <a:noFill/>
        </p:spPr>
        <p:txBody>
          <a:bodyPr wrap="square" rtlCol="0">
            <a:spAutoFit/>
          </a:bodyPr>
          <a:lstStyle/>
          <a:p>
            <a:pPr defTabSz="1134110">
              <a:lnSpc>
                <a:spcPct val="150000"/>
              </a:lnSpc>
              <a:spcAft>
                <a:spcPts val="600"/>
              </a:spcAft>
            </a:pPr>
            <a:r>
              <a:rPr kumimoji="1" lang="zh-CN" altLang="en-US" sz="2230" kern="1200" dirty="0">
                <a:solidFill>
                  <a:schemeClr val="tx1"/>
                </a:solidFill>
                <a:latin typeface="+mn-lt"/>
                <a:ea typeface="+mn-ea"/>
                <a:cs typeface="+mn-cs"/>
              </a:rPr>
              <a:t>后台管理（</a:t>
            </a:r>
            <a:r>
              <a:rPr kumimoji="1" lang="en-US" altLang="zh-CN" sz="2230" kern="1200" dirty="0">
                <a:solidFill>
                  <a:schemeClr val="tx1"/>
                </a:solidFill>
                <a:latin typeface="+mn-lt"/>
                <a:ea typeface="+mn-ea"/>
                <a:cs typeface="+mn-cs"/>
              </a:rPr>
              <a:t>PC</a:t>
            </a:r>
            <a:r>
              <a:rPr kumimoji="1" lang="zh-CN" altLang="en-US" sz="2230" kern="1200" dirty="0">
                <a:solidFill>
                  <a:schemeClr val="tx1"/>
                </a:solidFill>
                <a:latin typeface="+mn-lt"/>
                <a:ea typeface="+mn-ea"/>
                <a:cs typeface="+mn-cs"/>
              </a:rPr>
              <a:t>端）：</a:t>
            </a:r>
            <a:endParaRPr kumimoji="1" lang="en-US" altLang="zh-CN" sz="2230" kern="1200" dirty="0">
              <a:solidFill>
                <a:schemeClr val="tx1"/>
              </a:solidFill>
              <a:latin typeface="+mn-lt"/>
              <a:ea typeface="+mn-ea"/>
              <a:cs typeface="+mn-cs"/>
            </a:endParaRPr>
          </a:p>
          <a:p>
            <a:pPr marL="354330" indent="-354330" defTabSz="1134110">
              <a:lnSpc>
                <a:spcPct val="150000"/>
              </a:lnSpc>
              <a:spcAft>
                <a:spcPts val="600"/>
              </a:spcAft>
              <a:buFont typeface="Wingdings" panose="05000000000000000000" pitchFamily="2" charset="2"/>
              <a:buChar char="l"/>
            </a:pPr>
            <a:r>
              <a:rPr kumimoji="1" lang="zh-CN" altLang="en-US" sz="1600" dirty="0">
                <a:latin typeface="+mn-ea"/>
              </a:rPr>
              <a:t>景区平台运营端：</a:t>
            </a:r>
            <a:r>
              <a:rPr kumimoji="1" lang="zh-CN" altLang="en-US" sz="1600" kern="1200" dirty="0">
                <a:solidFill>
                  <a:schemeClr val="tx1"/>
                </a:solidFill>
                <a:latin typeface="+mn-ea"/>
                <a:ea typeface="+mn-ea"/>
                <a:cs typeface="+mn-cs"/>
              </a:rPr>
              <a:t>支撑商户及产品的总体运营，例如管理场地、活动举办、管理订单、查看用户数据、管理商户信息</a:t>
            </a:r>
            <a:r>
              <a:rPr kumimoji="1" lang="zh-CN" altLang="en-US" sz="1600" dirty="0">
                <a:latin typeface="+mn-ea"/>
              </a:rPr>
              <a:t>、</a:t>
            </a:r>
            <a:r>
              <a:rPr kumimoji="1" lang="zh-CN" altLang="en-US" sz="1600" kern="1200" dirty="0">
                <a:solidFill>
                  <a:schemeClr val="tx1"/>
                </a:solidFill>
                <a:latin typeface="+mn-ea"/>
                <a:ea typeface="+mn-ea"/>
                <a:cs typeface="+mn-cs"/>
              </a:rPr>
              <a:t>票务管理、分销管理、财务结算等功能。景区也可发布自有活动、课程及其它产品。</a:t>
            </a:r>
            <a:endParaRPr kumimoji="1" lang="en-US" altLang="zh-CN" sz="1600" dirty="0">
              <a:latin typeface="+mn-ea"/>
            </a:endParaRPr>
          </a:p>
        </p:txBody>
      </p:sp>
      <p:sp>
        <p:nvSpPr>
          <p:cNvPr id="5" name="文本框 4"/>
          <p:cNvSpPr txBox="1"/>
          <p:nvPr/>
        </p:nvSpPr>
        <p:spPr>
          <a:xfrm>
            <a:off x="8061187" y="297917"/>
            <a:ext cx="3824669" cy="523220"/>
          </a:xfrm>
          <a:prstGeom prst="rect">
            <a:avLst/>
          </a:prstGeom>
          <a:noFill/>
        </p:spPr>
        <p:txBody>
          <a:bodyPr wrap="square" rIns="71755"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
        <p:nvSpPr>
          <p:cNvPr id="3" name="文本框 2"/>
          <p:cNvSpPr txBox="1"/>
          <p:nvPr/>
        </p:nvSpPr>
        <p:spPr>
          <a:xfrm>
            <a:off x="643466" y="1111864"/>
            <a:ext cx="1415772" cy="461665"/>
          </a:xfrm>
          <a:prstGeom prst="rect">
            <a:avLst/>
          </a:prstGeom>
          <a:noFill/>
        </p:spPr>
        <p:txBody>
          <a:bodyPr wrap="none" rtlCol="0">
            <a:spAutoFit/>
          </a:bodyPr>
          <a:lstStyle/>
          <a:p>
            <a:r>
              <a:rPr kumimoji="1" lang="zh-CN" altLang="en-US" sz="2400" b="1" dirty="0">
                <a:solidFill>
                  <a:schemeClr val="accent1">
                    <a:lumMod val="75000"/>
                  </a:schemeClr>
                </a:solidFill>
              </a:rPr>
              <a:t>系统构成</a:t>
            </a:r>
            <a:endParaRPr kumimoji="1" lang="zh-CN" altLang="en-US" sz="2400" b="1" dirty="0">
              <a:solidFill>
                <a:schemeClr val="accent1">
                  <a:lumMod val="75000"/>
                </a:schemeClr>
              </a:solidFill>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4" name="文本框 3"/>
          <p:cNvSpPr txBox="1"/>
          <p:nvPr/>
        </p:nvSpPr>
        <p:spPr>
          <a:xfrm>
            <a:off x="772321" y="1027020"/>
            <a:ext cx="2653753"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总体业务流程</a:t>
            </a:r>
            <a:endParaRPr lang="en-US" altLang="zh-CN" sz="2400" b="1" dirty="0">
              <a:solidFill>
                <a:srgbClr val="0046A0"/>
              </a:solidFill>
              <a:latin typeface="+mj-ea"/>
              <a:ea typeface="+mj-ea"/>
              <a:cs typeface="+mj-ea"/>
            </a:endParaRPr>
          </a:p>
        </p:txBody>
      </p:sp>
      <p:sp>
        <p:nvSpPr>
          <p:cNvPr id="8" name="矩形: 圆角 7"/>
          <p:cNvSpPr/>
          <p:nvPr/>
        </p:nvSpPr>
        <p:spPr>
          <a:xfrm>
            <a:off x="2809104" y="4413673"/>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商户入驻</a:t>
            </a:r>
            <a:endParaRPr lang="zh-CN" altLang="en-US" sz="1200" dirty="0">
              <a:solidFill>
                <a:schemeClr val="tx1"/>
              </a:solidFill>
            </a:endParaRPr>
          </a:p>
        </p:txBody>
      </p:sp>
      <p:sp>
        <p:nvSpPr>
          <p:cNvPr id="3" name="箭头: 右 2"/>
          <p:cNvSpPr/>
          <p:nvPr/>
        </p:nvSpPr>
        <p:spPr>
          <a:xfrm>
            <a:off x="2353271" y="4519701"/>
            <a:ext cx="326539" cy="26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772322" y="4413672"/>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招商</a:t>
            </a:r>
            <a:endParaRPr lang="zh-CN" altLang="en-US" sz="1200" dirty="0">
              <a:solidFill>
                <a:schemeClr val="tx1"/>
              </a:solidFill>
            </a:endParaRPr>
          </a:p>
        </p:txBody>
      </p:sp>
      <p:sp>
        <p:nvSpPr>
          <p:cNvPr id="10" name="矩形: 圆角 9"/>
          <p:cNvSpPr/>
          <p:nvPr/>
        </p:nvSpPr>
        <p:spPr>
          <a:xfrm>
            <a:off x="4845886" y="4413672"/>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项目上架</a:t>
            </a:r>
            <a:endParaRPr lang="zh-CN" altLang="en-US" sz="1200" dirty="0">
              <a:solidFill>
                <a:schemeClr val="tx1"/>
              </a:solidFill>
            </a:endParaRPr>
          </a:p>
        </p:txBody>
      </p:sp>
      <p:sp>
        <p:nvSpPr>
          <p:cNvPr id="11" name="箭头: 右 10"/>
          <p:cNvSpPr/>
          <p:nvPr/>
        </p:nvSpPr>
        <p:spPr>
          <a:xfrm>
            <a:off x="4390053" y="4519700"/>
            <a:ext cx="326539" cy="26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6882668" y="439959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售票及核销</a:t>
            </a:r>
            <a:endParaRPr lang="zh-CN" altLang="en-US" sz="1200" dirty="0">
              <a:solidFill>
                <a:schemeClr val="tx1"/>
              </a:solidFill>
            </a:endParaRPr>
          </a:p>
        </p:txBody>
      </p:sp>
      <p:sp>
        <p:nvSpPr>
          <p:cNvPr id="13" name="箭头: 右 12"/>
          <p:cNvSpPr/>
          <p:nvPr/>
        </p:nvSpPr>
        <p:spPr>
          <a:xfrm>
            <a:off x="6426835" y="4505625"/>
            <a:ext cx="326539" cy="26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8919450" y="439959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财务结算分账</a:t>
            </a:r>
            <a:endParaRPr lang="zh-CN" altLang="en-US" sz="1200" dirty="0">
              <a:solidFill>
                <a:schemeClr val="tx1"/>
              </a:solidFill>
            </a:endParaRPr>
          </a:p>
        </p:txBody>
      </p:sp>
      <p:sp>
        <p:nvSpPr>
          <p:cNvPr id="16" name="箭头: 右 15"/>
          <p:cNvSpPr/>
          <p:nvPr/>
        </p:nvSpPr>
        <p:spPr>
          <a:xfrm>
            <a:off x="8463617" y="4505625"/>
            <a:ext cx="326539" cy="264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772321" y="5483199"/>
            <a:ext cx="9598784" cy="605628"/>
          </a:xfrm>
          <a:prstGeom prst="roundRect">
            <a:avLst/>
          </a:prstGeom>
          <a:solidFill>
            <a:srgbClr val="BCE2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平台运营管理</a:t>
            </a:r>
            <a:endParaRPr lang="zh-CN" altLang="en-US" sz="1200" dirty="0">
              <a:solidFill>
                <a:schemeClr val="tx1"/>
              </a:solidFill>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321" y="1818197"/>
            <a:ext cx="3645766" cy="1929929"/>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481" y="1637787"/>
            <a:ext cx="1023670" cy="2062897"/>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1705" y="1636676"/>
            <a:ext cx="1002456" cy="2038944"/>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2715" y="1663625"/>
            <a:ext cx="1036945" cy="2062897"/>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6344" y="1629086"/>
            <a:ext cx="1034583" cy="2062897"/>
          </a:xfrm>
          <a:prstGeom prst="rect">
            <a:avLst/>
          </a:prstGeom>
        </p:spPr>
      </p:pic>
      <p:sp>
        <p:nvSpPr>
          <p:cNvPr id="2" name="文本框 1"/>
          <p:cNvSpPr txBox="1"/>
          <p:nvPr/>
        </p:nvSpPr>
        <p:spPr>
          <a:xfrm>
            <a:off x="8102700" y="283451"/>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商户入驻</a:t>
            </a:r>
            <a:endParaRPr kumimoji="1" lang="en-US" altLang="zh-CN" dirty="0"/>
          </a:p>
        </p:txBody>
      </p:sp>
      <p:sp>
        <p:nvSpPr>
          <p:cNvPr id="4" name="文本框 3"/>
          <p:cNvSpPr txBox="1"/>
          <p:nvPr/>
        </p:nvSpPr>
        <p:spPr>
          <a:xfrm>
            <a:off x="714101" y="83161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31" name="矩形: 圆角 30"/>
          <p:cNvSpPr/>
          <p:nvPr/>
        </p:nvSpPr>
        <p:spPr>
          <a:xfrm>
            <a:off x="714101" y="262381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32" name="矩形: 圆角 31"/>
          <p:cNvSpPr/>
          <p:nvPr/>
        </p:nvSpPr>
        <p:spPr>
          <a:xfrm>
            <a:off x="2637424" y="2640416"/>
            <a:ext cx="1594152"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审核供应商资质</a:t>
            </a:r>
            <a:endParaRPr lang="zh-CN" altLang="en-US" sz="1000" dirty="0">
              <a:solidFill>
                <a:schemeClr val="tx1"/>
              </a:solidFill>
            </a:endParaRPr>
          </a:p>
        </p:txBody>
      </p:sp>
      <p:sp>
        <p:nvSpPr>
          <p:cNvPr id="11" name="矩形: 圆角 10"/>
          <p:cNvSpPr/>
          <p:nvPr/>
        </p:nvSpPr>
        <p:spPr>
          <a:xfrm>
            <a:off x="4607190" y="2748779"/>
            <a:ext cx="1239813" cy="4801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合同签署</a:t>
            </a:r>
            <a:endParaRPr lang="zh-CN" altLang="en-US" sz="1000" dirty="0">
              <a:solidFill>
                <a:srgbClr val="FF0000"/>
              </a:solidFill>
            </a:endParaRPr>
          </a:p>
        </p:txBody>
      </p:sp>
      <p:sp>
        <p:nvSpPr>
          <p:cNvPr id="12" name="矩形: 圆角 11"/>
          <p:cNvSpPr/>
          <p:nvPr/>
        </p:nvSpPr>
        <p:spPr>
          <a:xfrm>
            <a:off x="4611954" y="3600993"/>
            <a:ext cx="1239813"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合同履约</a:t>
            </a:r>
            <a:endParaRPr lang="zh-CN" altLang="en-US" sz="1000" dirty="0">
              <a:solidFill>
                <a:srgbClr val="FF0000"/>
              </a:solidFill>
            </a:endParaRPr>
          </a:p>
        </p:txBody>
      </p:sp>
      <p:sp>
        <p:nvSpPr>
          <p:cNvPr id="13" name="矩形: 圆角 12"/>
          <p:cNvSpPr/>
          <p:nvPr/>
        </p:nvSpPr>
        <p:spPr>
          <a:xfrm>
            <a:off x="4618052" y="4498015"/>
            <a:ext cx="1239813"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合同结束，归档</a:t>
            </a:r>
            <a:endParaRPr lang="zh-CN" altLang="en-US" sz="1000" dirty="0">
              <a:solidFill>
                <a:srgbClr val="FF0000"/>
              </a:solidFill>
            </a:endParaRPr>
          </a:p>
        </p:txBody>
      </p:sp>
      <p:sp>
        <p:nvSpPr>
          <p:cNvPr id="14" name="矩形: 圆角 13"/>
          <p:cNvSpPr/>
          <p:nvPr/>
        </p:nvSpPr>
        <p:spPr>
          <a:xfrm>
            <a:off x="4607192" y="1883795"/>
            <a:ext cx="1239813"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合同准备</a:t>
            </a:r>
            <a:endParaRPr lang="zh-CN" altLang="en-US" sz="1000" dirty="0">
              <a:solidFill>
                <a:srgbClr val="FF0000"/>
              </a:solidFill>
            </a:endParaRPr>
          </a:p>
        </p:txBody>
      </p:sp>
      <p:cxnSp>
        <p:nvCxnSpPr>
          <p:cNvPr id="17" name="连接符: 肘形 16"/>
          <p:cNvCxnSpPr>
            <a:stCxn id="32" idx="2"/>
            <a:endCxn id="55" idx="0"/>
          </p:cNvCxnSpPr>
          <p:nvPr/>
        </p:nvCxnSpPr>
        <p:spPr>
          <a:xfrm rot="5400000">
            <a:off x="3238176" y="3312881"/>
            <a:ext cx="392599" cy="5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14" idx="2"/>
            <a:endCxn id="11" idx="0"/>
          </p:cNvCxnSpPr>
          <p:nvPr/>
        </p:nvCxnSpPr>
        <p:spPr>
          <a:xfrm rot="5400000">
            <a:off x="5032702" y="2554381"/>
            <a:ext cx="388793" cy="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1" idx="2"/>
            <a:endCxn id="12" idx="0"/>
          </p:cNvCxnSpPr>
          <p:nvPr/>
        </p:nvCxnSpPr>
        <p:spPr>
          <a:xfrm rot="16200000" flipH="1">
            <a:off x="5043470" y="3412602"/>
            <a:ext cx="372018" cy="47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p:cNvCxnSpPr>
            <a:stCxn id="12" idx="2"/>
            <a:endCxn id="13" idx="0"/>
          </p:cNvCxnSpPr>
          <p:nvPr/>
        </p:nvCxnSpPr>
        <p:spPr>
          <a:xfrm rot="16200000" flipH="1">
            <a:off x="5024495" y="4284550"/>
            <a:ext cx="420831" cy="609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2726069" y="3509206"/>
            <a:ext cx="1416759"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确定合作模式及分成比例</a:t>
            </a:r>
            <a:endParaRPr lang="zh-CN" altLang="en-US" sz="1000" dirty="0">
              <a:solidFill>
                <a:srgbClr val="FF0000"/>
              </a:solidFill>
            </a:endParaRPr>
          </a:p>
        </p:txBody>
      </p:sp>
      <p:cxnSp>
        <p:nvCxnSpPr>
          <p:cNvPr id="59" name="连接符: 肘形 58"/>
          <p:cNvCxnSpPr>
            <a:stCxn id="55" idx="3"/>
            <a:endCxn id="14" idx="1"/>
          </p:cNvCxnSpPr>
          <p:nvPr/>
        </p:nvCxnSpPr>
        <p:spPr>
          <a:xfrm flipV="1">
            <a:off x="4142828" y="2121891"/>
            <a:ext cx="464364" cy="16254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71" name="图片 70" descr="E:\中美电商\谭威西山滑雪场\温泉冰雪体育公园PPT\imgs\六边形背景-01.png六边形背景-01"/>
          <p:cNvPicPr>
            <a:picLocks noChangeAspect="1"/>
          </p:cNvPicPr>
          <p:nvPr>
            <p:custDataLst>
              <p:tags r:id="rId2"/>
            </p:custDataLst>
          </p:nvPr>
        </p:nvPicPr>
        <p:blipFill>
          <a:blip r:embed="rId3"/>
          <a:srcRect/>
          <a:stretch>
            <a:fillRect/>
          </a:stretch>
        </p:blipFill>
        <p:spPr>
          <a:xfrm>
            <a:off x="7795735" y="1546541"/>
            <a:ext cx="1266825" cy="1439545"/>
          </a:xfrm>
          <a:prstGeom prst="rect">
            <a:avLst/>
          </a:prstGeom>
          <a:noFill/>
        </p:spPr>
      </p:pic>
      <p:pic>
        <p:nvPicPr>
          <p:cNvPr id="74" name="图片 73" descr="E:\中美电商\谭威西山滑雪场\温泉冰雪体育公园PPT\imgs\六边形背景-02.png六边形背景-02"/>
          <p:cNvPicPr>
            <a:picLocks noChangeAspect="1"/>
          </p:cNvPicPr>
          <p:nvPr>
            <p:custDataLst>
              <p:tags r:id="rId4"/>
            </p:custDataLst>
          </p:nvPr>
        </p:nvPicPr>
        <p:blipFill>
          <a:blip r:embed="rId5"/>
          <a:srcRect/>
          <a:stretch>
            <a:fillRect/>
          </a:stretch>
        </p:blipFill>
        <p:spPr>
          <a:xfrm>
            <a:off x="8485187" y="2709227"/>
            <a:ext cx="1266825" cy="1439545"/>
          </a:xfrm>
          <a:prstGeom prst="rect">
            <a:avLst/>
          </a:prstGeom>
        </p:spPr>
      </p:pic>
      <p:pic>
        <p:nvPicPr>
          <p:cNvPr id="75" name="图片 74" descr="E:\中美电商\谭威西山滑雪场\温泉冰雪体育公园PPT\imgs\六边形背景-03.png六边形背景-03"/>
          <p:cNvPicPr>
            <a:picLocks noChangeAspect="1"/>
          </p:cNvPicPr>
          <p:nvPr>
            <p:custDataLst>
              <p:tags r:id="rId6"/>
            </p:custDataLst>
          </p:nvPr>
        </p:nvPicPr>
        <p:blipFill>
          <a:blip r:embed="rId7"/>
          <a:srcRect/>
          <a:stretch>
            <a:fillRect/>
          </a:stretch>
        </p:blipFill>
        <p:spPr>
          <a:xfrm>
            <a:off x="9831387" y="2709227"/>
            <a:ext cx="1266825" cy="1439545"/>
          </a:xfrm>
          <a:prstGeom prst="rect">
            <a:avLst/>
          </a:prstGeom>
        </p:spPr>
      </p:pic>
      <p:sp>
        <p:nvSpPr>
          <p:cNvPr id="79" name="文本框 78"/>
          <p:cNvSpPr txBox="1"/>
          <p:nvPr>
            <p:custDataLst>
              <p:tags r:id="rId8"/>
            </p:custDataLst>
          </p:nvPr>
        </p:nvSpPr>
        <p:spPr>
          <a:xfrm>
            <a:off x="7799227" y="1905138"/>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篮羽中心</a:t>
            </a:r>
            <a:endParaRPr lang="zh-CN" altLang="en-US" sz="1400" cap="none" dirty="0">
              <a:solidFill>
                <a:schemeClr val="bg1"/>
              </a:solidFill>
              <a:latin typeface="微软雅黑" panose="020B0503020204020204" charset="-122"/>
              <a:ea typeface="微软雅黑" panose="020B0503020204020204" charset="-122"/>
            </a:endParaRPr>
          </a:p>
        </p:txBody>
      </p:sp>
      <p:sp>
        <p:nvSpPr>
          <p:cNvPr id="80" name="文本框 79"/>
          <p:cNvSpPr txBox="1"/>
          <p:nvPr>
            <p:custDataLst>
              <p:tags r:id="rId9"/>
            </p:custDataLst>
          </p:nvPr>
        </p:nvSpPr>
        <p:spPr>
          <a:xfrm>
            <a:off x="8492331" y="3068319"/>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zh-CN" sz="1400" dirty="0">
                <a:solidFill>
                  <a:schemeClr val="bg1"/>
                </a:solidFill>
                <a:latin typeface="微软雅黑" panose="020B0503020204020204" charset="-122"/>
                <a:ea typeface="微软雅黑" panose="020B0503020204020204" charset="-122"/>
              </a:rPr>
              <a:t>温迪姆</a:t>
            </a:r>
            <a:endParaRPr lang="en-US" altLang="zh-CN" sz="1400"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zh-CN" altLang="zh-CN" sz="1400" dirty="0">
                <a:solidFill>
                  <a:schemeClr val="bg1"/>
                </a:solidFill>
                <a:latin typeface="微软雅黑" panose="020B0503020204020204" charset="-122"/>
                <a:ea typeface="微软雅黑" panose="020B0503020204020204" charset="-122"/>
              </a:rPr>
              <a:t>勇士障碍赛</a:t>
            </a:r>
            <a:endParaRPr lang="zh-CN" altLang="en-US" sz="1400" dirty="0">
              <a:solidFill>
                <a:schemeClr val="bg1"/>
              </a:solidFill>
              <a:latin typeface="微软雅黑" panose="020B0503020204020204" charset="-122"/>
              <a:ea typeface="微软雅黑" panose="020B0503020204020204" charset="-122"/>
            </a:endParaRPr>
          </a:p>
        </p:txBody>
      </p:sp>
      <p:sp>
        <p:nvSpPr>
          <p:cNvPr id="81" name="文本框 80"/>
          <p:cNvSpPr txBox="1"/>
          <p:nvPr>
            <p:custDataLst>
              <p:tags r:id="rId10"/>
            </p:custDataLst>
          </p:nvPr>
        </p:nvSpPr>
        <p:spPr>
          <a:xfrm>
            <a:off x="9838372" y="3068319"/>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军事、航天</a:t>
            </a:r>
            <a:endParaRPr lang="en-US" altLang="zh-CN" sz="1400" cap="none"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夏令营</a:t>
            </a:r>
            <a:endParaRPr lang="zh-CN" altLang="en-US" sz="1400" cap="none" dirty="0">
              <a:solidFill>
                <a:schemeClr val="bg1"/>
              </a:solidFill>
              <a:latin typeface="微软雅黑" panose="020B0503020204020204" charset="-122"/>
              <a:ea typeface="微软雅黑" panose="020B0503020204020204" charset="-122"/>
            </a:endParaRPr>
          </a:p>
        </p:txBody>
      </p:sp>
      <p:sp>
        <p:nvSpPr>
          <p:cNvPr id="84" name="文本框 83"/>
          <p:cNvSpPr txBox="1"/>
          <p:nvPr>
            <p:custDataLst>
              <p:tags r:id="rId11"/>
            </p:custDataLst>
          </p:nvPr>
        </p:nvSpPr>
        <p:spPr>
          <a:xfrm>
            <a:off x="9162414" y="4262119"/>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政府资源</a:t>
            </a:r>
            <a:endParaRPr lang="zh-CN" altLang="en-US" sz="1400" cap="none"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导</a:t>
            </a:r>
            <a:r>
              <a:rPr lang="en-US" altLang="zh-CN" sz="1400" cap="none" dirty="0">
                <a:solidFill>
                  <a:schemeClr val="bg1"/>
                </a:solidFill>
                <a:latin typeface="微软雅黑" panose="020B0503020204020204" charset="-122"/>
                <a:ea typeface="微软雅黑" panose="020B0503020204020204" charset="-122"/>
              </a:rPr>
              <a:t>     </a:t>
            </a:r>
            <a:r>
              <a:rPr lang="zh-CN" altLang="en-US" sz="1400" cap="none" dirty="0">
                <a:solidFill>
                  <a:schemeClr val="bg1"/>
                </a:solidFill>
                <a:latin typeface="微软雅黑" panose="020B0503020204020204" charset="-122"/>
                <a:ea typeface="微软雅黑" panose="020B0503020204020204" charset="-122"/>
              </a:rPr>
              <a:t>入</a:t>
            </a:r>
            <a:endParaRPr lang="zh-CN" altLang="en-US" sz="1400" cap="none" dirty="0">
              <a:solidFill>
                <a:schemeClr val="bg1"/>
              </a:solidFill>
              <a:latin typeface="微软雅黑" panose="020B0503020204020204" charset="-122"/>
              <a:ea typeface="微软雅黑" panose="020B0503020204020204" charset="-122"/>
            </a:endParaRPr>
          </a:p>
        </p:txBody>
      </p:sp>
      <p:pic>
        <p:nvPicPr>
          <p:cNvPr id="92" name="图片 91" descr="E:\中美电商\谭威西山滑雪场\温泉冰雪体育公园PPT\imgs\六边形背景-01.png六边形背景-01"/>
          <p:cNvPicPr>
            <a:picLocks noChangeAspect="1"/>
          </p:cNvPicPr>
          <p:nvPr>
            <p:custDataLst>
              <p:tags r:id="rId12"/>
            </p:custDataLst>
          </p:nvPr>
        </p:nvPicPr>
        <p:blipFill>
          <a:blip r:embed="rId3"/>
          <a:srcRect/>
          <a:stretch>
            <a:fillRect/>
          </a:stretch>
        </p:blipFill>
        <p:spPr>
          <a:xfrm>
            <a:off x="9174639" y="3902393"/>
            <a:ext cx="1266825" cy="1439545"/>
          </a:xfrm>
          <a:prstGeom prst="rect">
            <a:avLst/>
          </a:prstGeom>
          <a:noFill/>
        </p:spPr>
      </p:pic>
      <p:sp>
        <p:nvSpPr>
          <p:cNvPr id="93" name="文本框 92"/>
          <p:cNvSpPr txBox="1"/>
          <p:nvPr>
            <p:custDataLst>
              <p:tags r:id="rId13"/>
            </p:custDataLst>
          </p:nvPr>
        </p:nvSpPr>
        <p:spPr>
          <a:xfrm>
            <a:off x="9188926" y="4271010"/>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dirty="0">
                <a:solidFill>
                  <a:schemeClr val="bg1"/>
                </a:solidFill>
                <a:latin typeface="微软雅黑" panose="020B0503020204020204" charset="-122"/>
                <a:ea typeface="微软雅黑" panose="020B0503020204020204" charset="-122"/>
              </a:rPr>
              <a:t>夏日戏水乐园</a:t>
            </a:r>
            <a:endParaRPr lang="zh-CN" altLang="en-US" sz="1400" cap="none" dirty="0">
              <a:solidFill>
                <a:schemeClr val="bg1"/>
              </a:solidFill>
              <a:latin typeface="微软雅黑" panose="020B0503020204020204" charset="-122"/>
              <a:ea typeface="微软雅黑" panose="020B0503020204020204" charset="-122"/>
            </a:endParaRPr>
          </a:p>
        </p:txBody>
      </p:sp>
      <p:pic>
        <p:nvPicPr>
          <p:cNvPr id="94" name="图片 93" descr="E:\中美电商\谭威西山滑雪场\温泉冰雪体育公园PPT\imgs\六边形背景-03.png六边形背景-03"/>
          <p:cNvPicPr>
            <a:picLocks noChangeAspect="1"/>
          </p:cNvPicPr>
          <p:nvPr>
            <p:custDataLst>
              <p:tags r:id="rId14"/>
            </p:custDataLst>
          </p:nvPr>
        </p:nvPicPr>
        <p:blipFill>
          <a:blip r:embed="rId7"/>
          <a:srcRect/>
          <a:stretch>
            <a:fillRect/>
          </a:stretch>
        </p:blipFill>
        <p:spPr>
          <a:xfrm>
            <a:off x="7828439" y="3902393"/>
            <a:ext cx="1266825" cy="1439545"/>
          </a:xfrm>
          <a:prstGeom prst="rect">
            <a:avLst/>
          </a:prstGeom>
        </p:spPr>
      </p:pic>
      <p:sp>
        <p:nvSpPr>
          <p:cNvPr id="95" name="文本框 94"/>
          <p:cNvSpPr txBox="1"/>
          <p:nvPr>
            <p:custDataLst>
              <p:tags r:id="rId15"/>
            </p:custDataLst>
          </p:nvPr>
        </p:nvSpPr>
        <p:spPr>
          <a:xfrm>
            <a:off x="7835424" y="4261485"/>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教培中心</a:t>
            </a:r>
            <a:endParaRPr lang="en-US" altLang="zh-CN" sz="1400" cap="none"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zh-CN" altLang="en-US" sz="1400" dirty="0">
                <a:solidFill>
                  <a:schemeClr val="bg1"/>
                </a:solidFill>
                <a:latin typeface="微软雅黑" panose="020B0503020204020204" charset="-122"/>
                <a:ea typeface="微软雅黑" panose="020B0503020204020204" charset="-122"/>
              </a:rPr>
              <a:t>艺体类培训</a:t>
            </a:r>
            <a:endParaRPr lang="zh-CN" altLang="en-US" sz="1400" cap="none" dirty="0">
              <a:solidFill>
                <a:schemeClr val="bg1"/>
              </a:solidFill>
              <a:latin typeface="微软雅黑" panose="020B0503020204020204" charset="-122"/>
              <a:ea typeface="微软雅黑" panose="020B0503020204020204" charset="-122"/>
            </a:endParaRPr>
          </a:p>
        </p:txBody>
      </p:sp>
      <p:pic>
        <p:nvPicPr>
          <p:cNvPr id="96" name="图片 95" descr="E:\中美电商\谭威西山滑雪场\温泉冰雪体育公园PPT\imgs\六边形背景-02.png六边形背景-02"/>
          <p:cNvPicPr>
            <a:picLocks noChangeAspect="1"/>
          </p:cNvPicPr>
          <p:nvPr>
            <p:custDataLst>
              <p:tags r:id="rId16"/>
            </p:custDataLst>
          </p:nvPr>
        </p:nvPicPr>
        <p:blipFill>
          <a:blip r:embed="rId5"/>
          <a:srcRect/>
          <a:stretch>
            <a:fillRect/>
          </a:stretch>
        </p:blipFill>
        <p:spPr>
          <a:xfrm>
            <a:off x="7164547" y="5095559"/>
            <a:ext cx="1266825" cy="1439545"/>
          </a:xfrm>
          <a:prstGeom prst="rect">
            <a:avLst/>
          </a:prstGeom>
        </p:spPr>
      </p:pic>
      <p:sp>
        <p:nvSpPr>
          <p:cNvPr id="97" name="文本框 96"/>
          <p:cNvSpPr txBox="1"/>
          <p:nvPr>
            <p:custDataLst>
              <p:tags r:id="rId17"/>
            </p:custDataLst>
          </p:nvPr>
        </p:nvSpPr>
        <p:spPr>
          <a:xfrm>
            <a:off x="7171691" y="5454651"/>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dirty="0">
                <a:solidFill>
                  <a:schemeClr val="bg1"/>
                </a:solidFill>
                <a:latin typeface="微软雅黑" panose="020B0503020204020204" charset="-122"/>
                <a:ea typeface="微软雅黑" panose="020B0503020204020204" charset="-122"/>
              </a:rPr>
              <a:t>草地</a:t>
            </a:r>
            <a:endParaRPr lang="en-US" altLang="zh-CN" sz="1400"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zh-CN" altLang="en-US" sz="1400" dirty="0">
                <a:solidFill>
                  <a:schemeClr val="bg1"/>
                </a:solidFill>
                <a:latin typeface="微软雅黑" panose="020B0503020204020204" charset="-122"/>
                <a:ea typeface="微软雅黑" panose="020B0503020204020204" charset="-122"/>
              </a:rPr>
              <a:t>迷你音乐节</a:t>
            </a:r>
            <a:endParaRPr lang="zh-CN" altLang="en-US" sz="1400" dirty="0">
              <a:solidFill>
                <a:schemeClr val="bg1"/>
              </a:solidFill>
              <a:latin typeface="微软雅黑" panose="020B0503020204020204" charset="-122"/>
              <a:ea typeface="微软雅黑" panose="020B0503020204020204" charset="-122"/>
            </a:endParaRPr>
          </a:p>
        </p:txBody>
      </p:sp>
      <p:pic>
        <p:nvPicPr>
          <p:cNvPr id="98" name="图片 97" descr="E:\中美电商\谭威西山滑雪场\温泉冰雪体育公园PPT\imgs\六边形背景-03.png六边形背景-03"/>
          <p:cNvPicPr>
            <a:picLocks noChangeAspect="1"/>
          </p:cNvPicPr>
          <p:nvPr>
            <p:custDataLst>
              <p:tags r:id="rId18"/>
            </p:custDataLst>
          </p:nvPr>
        </p:nvPicPr>
        <p:blipFill>
          <a:blip r:embed="rId7"/>
          <a:srcRect/>
          <a:stretch>
            <a:fillRect/>
          </a:stretch>
        </p:blipFill>
        <p:spPr>
          <a:xfrm>
            <a:off x="9883934" y="5095559"/>
            <a:ext cx="1266825" cy="1439545"/>
          </a:xfrm>
          <a:prstGeom prst="rect">
            <a:avLst/>
          </a:prstGeom>
        </p:spPr>
      </p:pic>
      <p:sp>
        <p:nvSpPr>
          <p:cNvPr id="99" name="文本框 98"/>
          <p:cNvSpPr txBox="1"/>
          <p:nvPr>
            <p:custDataLst>
              <p:tags r:id="rId19"/>
            </p:custDataLst>
          </p:nvPr>
        </p:nvSpPr>
        <p:spPr>
          <a:xfrm>
            <a:off x="9890919" y="5454651"/>
            <a:ext cx="1259840" cy="721360"/>
          </a:xfrm>
          <a:prstGeom prst="rect">
            <a:avLst/>
          </a:prstGeom>
          <a:noFill/>
          <a:ln w="0">
            <a:noFill/>
          </a:ln>
        </p:spPr>
        <p:txBody>
          <a:bodyPr vert="horz" wrap="none" lIns="89535" tIns="0" rIns="89535" bIns="0" numCol="1" anchor="ctr" anchorCtr="0">
            <a:noAutofit/>
          </a:bodyPr>
          <a:lstStyle/>
          <a:p>
            <a:pPr marL="3175" indent="-3175" algn="ctr" defTabSz="1009650" eaLnBrk="0" fontAlgn="auto" latinLnBrk="0" hangingPunct="1">
              <a:lnSpc>
                <a:spcPct val="100000"/>
              </a:lnSpc>
              <a:spcBef>
                <a:spcPts val="0"/>
              </a:spcBef>
              <a:spcAft>
                <a:spcPts val="0"/>
              </a:spcAft>
              <a:buFontTx/>
              <a:buNone/>
            </a:pPr>
            <a:r>
              <a:rPr lang="zh-CN" altLang="en-US" sz="1400" cap="none" dirty="0">
                <a:solidFill>
                  <a:schemeClr val="bg1"/>
                </a:solidFill>
                <a:latin typeface="微软雅黑" panose="020B0503020204020204" charset="-122"/>
                <a:ea typeface="微软雅黑" panose="020B0503020204020204" charset="-122"/>
              </a:rPr>
              <a:t>其他供应商</a:t>
            </a:r>
            <a:endParaRPr lang="en-US" altLang="zh-CN" sz="1400" cap="none" dirty="0">
              <a:solidFill>
                <a:schemeClr val="bg1"/>
              </a:solidFill>
              <a:latin typeface="微软雅黑" panose="020B0503020204020204" charset="-122"/>
              <a:ea typeface="微软雅黑" panose="020B0503020204020204" charset="-122"/>
            </a:endParaRPr>
          </a:p>
          <a:p>
            <a:pPr marL="3175" indent="-3175" algn="ctr" defTabSz="1009650" eaLnBrk="0" fontAlgn="auto" latinLnBrk="0" hangingPunct="1">
              <a:lnSpc>
                <a:spcPct val="100000"/>
              </a:lnSpc>
              <a:spcBef>
                <a:spcPts val="0"/>
              </a:spcBef>
              <a:spcAft>
                <a:spcPts val="0"/>
              </a:spcAft>
              <a:buFontTx/>
              <a:buNone/>
            </a:pPr>
            <a:r>
              <a:rPr lang="en-US" altLang="zh-CN" sz="1400" cap="none" dirty="0">
                <a:solidFill>
                  <a:schemeClr val="bg1"/>
                </a:solidFill>
                <a:latin typeface="微软雅黑" panose="020B0503020204020204" charset="-122"/>
                <a:ea typeface="微软雅黑" panose="020B0503020204020204" charset="-122"/>
              </a:rPr>
              <a:t>……</a:t>
            </a:r>
            <a:endParaRPr lang="zh-CN" altLang="en-US" sz="1400" cap="none" dirty="0">
              <a:solidFill>
                <a:schemeClr val="bg1"/>
              </a:solidFill>
              <a:latin typeface="微软雅黑" panose="020B0503020204020204" charset="-122"/>
              <a:ea typeface="微软雅黑" panose="020B0503020204020204" charset="-122"/>
            </a:endParaRPr>
          </a:p>
        </p:txBody>
      </p:sp>
      <p:sp>
        <p:nvSpPr>
          <p:cNvPr id="106" name="矩形: 圆角 105"/>
          <p:cNvSpPr/>
          <p:nvPr/>
        </p:nvSpPr>
        <p:spPr>
          <a:xfrm>
            <a:off x="6131649" y="3588891"/>
            <a:ext cx="1239813"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开通商户平台账号及权限</a:t>
            </a:r>
            <a:endParaRPr lang="zh-CN" altLang="en-US" sz="1000" dirty="0">
              <a:solidFill>
                <a:srgbClr val="FF0000"/>
              </a:solidFill>
            </a:endParaRPr>
          </a:p>
        </p:txBody>
      </p:sp>
      <p:cxnSp>
        <p:nvCxnSpPr>
          <p:cNvPr id="124" name="连接符: 肘形 123"/>
          <p:cNvCxnSpPr>
            <a:stCxn id="11" idx="2"/>
            <a:endCxn id="106" idx="0"/>
          </p:cNvCxnSpPr>
          <p:nvPr/>
        </p:nvCxnSpPr>
        <p:spPr>
          <a:xfrm rot="16200000" flipH="1">
            <a:off x="5809368" y="2646703"/>
            <a:ext cx="359916" cy="15244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矩形: 圆角 130"/>
          <p:cNvSpPr/>
          <p:nvPr/>
        </p:nvSpPr>
        <p:spPr>
          <a:xfrm>
            <a:off x="6135613" y="4498014"/>
            <a:ext cx="1239813"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关闭商户平台账号</a:t>
            </a:r>
            <a:endParaRPr lang="zh-CN" altLang="en-US" sz="1000" dirty="0">
              <a:solidFill>
                <a:srgbClr val="FF0000"/>
              </a:solidFill>
            </a:endParaRPr>
          </a:p>
        </p:txBody>
      </p:sp>
      <p:cxnSp>
        <p:nvCxnSpPr>
          <p:cNvPr id="133" name="连接符: 肘形 132"/>
          <p:cNvCxnSpPr>
            <a:stCxn id="13" idx="3"/>
            <a:endCxn id="131" idx="1"/>
          </p:cNvCxnSpPr>
          <p:nvPr/>
        </p:nvCxnSpPr>
        <p:spPr>
          <a:xfrm flipV="1">
            <a:off x="5857865" y="4736110"/>
            <a:ext cx="277748"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69052" y="31246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5340104" y="6037027"/>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989499" cy="369332"/>
          </a:xfrm>
          <a:prstGeom prst="rect">
            <a:avLst/>
          </a:prstGeom>
          <a:noFill/>
        </p:spPr>
        <p:txBody>
          <a:bodyPr wrap="square" rtlCol="0">
            <a:spAutoFit/>
          </a:bodyPr>
          <a:lstStyle/>
          <a:p>
            <a:r>
              <a:rPr kumimoji="1" lang="zh-CN" altLang="en-US" dirty="0"/>
              <a:t>游玩项目上架</a:t>
            </a:r>
            <a:endParaRPr kumimoji="1" lang="en-US" altLang="zh-CN" dirty="0"/>
          </a:p>
        </p:txBody>
      </p:sp>
      <p:sp>
        <p:nvSpPr>
          <p:cNvPr id="4" name="文本框 3"/>
          <p:cNvSpPr txBox="1"/>
          <p:nvPr/>
        </p:nvSpPr>
        <p:spPr>
          <a:xfrm>
            <a:off x="643466" y="901675"/>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645748" y="269863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597300" y="2698633"/>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项目管理，新增项目</a:t>
            </a:r>
            <a:endParaRPr lang="zh-CN" altLang="en-US" sz="1000" dirty="0">
              <a:solidFill>
                <a:schemeClr val="tx1"/>
              </a:solidFill>
            </a:endParaRPr>
          </a:p>
        </p:txBody>
      </p:sp>
      <p:sp>
        <p:nvSpPr>
          <p:cNvPr id="31" name="矩形: 圆角 30"/>
          <p:cNvSpPr/>
          <p:nvPr/>
        </p:nvSpPr>
        <p:spPr>
          <a:xfrm>
            <a:off x="747129" y="2698635"/>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097403" y="2936728"/>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a:off x="5659574" y="2936728"/>
            <a:ext cx="807315"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466889" y="2545562"/>
            <a:ext cx="1989499" cy="782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填写项目信息</a:t>
            </a:r>
            <a:endParaRPr lang="en-US" altLang="zh-CN" sz="1000" dirty="0">
              <a:solidFill>
                <a:schemeClr val="tx1"/>
              </a:solidFill>
            </a:endParaRPr>
          </a:p>
          <a:p>
            <a:pPr algn="ctr"/>
            <a:r>
              <a:rPr lang="zh-CN" altLang="en-US" sz="1000" dirty="0">
                <a:solidFill>
                  <a:schemeClr val="tx1"/>
                </a:solidFill>
              </a:rPr>
              <a:t>（项目名称、封面图、项目介绍、供应商、场地、日期、场次、价格等信息）</a:t>
            </a:r>
            <a:endParaRPr lang="zh-CN" altLang="en-US" sz="1000" dirty="0">
              <a:solidFill>
                <a:schemeClr val="tx1"/>
              </a:solidFill>
            </a:endParaRPr>
          </a:p>
        </p:txBody>
      </p:sp>
      <p:sp>
        <p:nvSpPr>
          <p:cNvPr id="52" name="矩形: 圆角 51"/>
          <p:cNvSpPr/>
          <p:nvPr/>
        </p:nvSpPr>
        <p:spPr>
          <a:xfrm>
            <a:off x="9008744" y="269331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游玩项目上架</a:t>
            </a:r>
            <a:endParaRPr lang="zh-CN" altLang="en-US" sz="1000" dirty="0">
              <a:solidFill>
                <a:schemeClr val="tx1"/>
              </a:solidFill>
            </a:endParaRPr>
          </a:p>
        </p:txBody>
      </p:sp>
      <p:cxnSp>
        <p:nvCxnSpPr>
          <p:cNvPr id="100" name="连接符: 肘形 99"/>
          <p:cNvCxnSpPr>
            <a:stCxn id="20" idx="3"/>
            <a:endCxn id="52" idx="1"/>
          </p:cNvCxnSpPr>
          <p:nvPr/>
        </p:nvCxnSpPr>
        <p:spPr>
          <a:xfrm flipV="1">
            <a:off x="8456388" y="2931413"/>
            <a:ext cx="552356"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40" name="图片 39"/>
          <p:cNvPicPr/>
          <p:nvPr>
            <p:custDataLst>
              <p:tags r:id="rId2"/>
            </p:custDataLst>
          </p:nvPr>
        </p:nvPicPr>
        <p:blipFill>
          <a:blip r:embed="rId3"/>
          <a:stretch>
            <a:fillRect/>
          </a:stretch>
        </p:blipFill>
        <p:spPr>
          <a:xfrm>
            <a:off x="747129" y="4241922"/>
            <a:ext cx="3471545" cy="2188210"/>
          </a:xfrm>
          <a:prstGeom prst="rect">
            <a:avLst/>
          </a:prstGeom>
          <a:noFill/>
          <a:ln w="9525">
            <a:noFill/>
          </a:ln>
        </p:spPr>
      </p:pic>
      <p:sp>
        <p:nvSpPr>
          <p:cNvPr id="41" name="TextBox 2588"/>
          <p:cNvSpPr txBox="1">
            <a:spLocks noChangeArrowheads="1"/>
          </p:cNvSpPr>
          <p:nvPr>
            <p:custDataLst>
              <p:tags r:id="rId4"/>
            </p:custDataLst>
          </p:nvPr>
        </p:nvSpPr>
        <p:spPr bwMode="auto">
          <a:xfrm>
            <a:off x="1694657"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夏日戏水乐园</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pic>
        <p:nvPicPr>
          <p:cNvPr id="42" name="图片 41"/>
          <p:cNvPicPr>
            <a:picLocks noChangeAspect="1"/>
          </p:cNvPicPr>
          <p:nvPr>
            <p:custDataLst>
              <p:tags r:id="rId5"/>
            </p:custDataLst>
          </p:nvPr>
        </p:nvPicPr>
        <p:blipFill>
          <a:blip r:embed="rId6"/>
          <a:srcRect l="22266" t="25579" r="52140" b="43981"/>
          <a:stretch>
            <a:fillRect/>
          </a:stretch>
        </p:blipFill>
        <p:spPr>
          <a:xfrm>
            <a:off x="4669125" y="4227732"/>
            <a:ext cx="3285615" cy="2197873"/>
          </a:xfrm>
          <a:prstGeom prst="rect">
            <a:avLst/>
          </a:prstGeom>
        </p:spPr>
      </p:pic>
      <p:sp>
        <p:nvSpPr>
          <p:cNvPr id="44" name="TextBox 2588"/>
          <p:cNvSpPr txBox="1">
            <a:spLocks noChangeArrowheads="1"/>
          </p:cNvSpPr>
          <p:nvPr>
            <p:custDataLst>
              <p:tags r:id="rId7"/>
            </p:custDataLst>
          </p:nvPr>
        </p:nvSpPr>
        <p:spPr bwMode="auto">
          <a:xfrm>
            <a:off x="552368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露营</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pic>
        <p:nvPicPr>
          <p:cNvPr id="48" name="图片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05191" y="4241922"/>
            <a:ext cx="3307690" cy="2203386"/>
          </a:xfrm>
          <a:prstGeom prst="rect">
            <a:avLst/>
          </a:prstGeom>
        </p:spPr>
      </p:pic>
      <p:sp>
        <p:nvSpPr>
          <p:cNvPr id="49" name="TextBox 2588"/>
          <p:cNvSpPr txBox="1">
            <a:spLocks noChangeArrowheads="1"/>
          </p:cNvSpPr>
          <p:nvPr>
            <p:custDataLst>
              <p:tags r:id="rId9"/>
            </p:custDataLst>
          </p:nvPr>
        </p:nvSpPr>
        <p:spPr bwMode="auto">
          <a:xfrm>
            <a:off x="951470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垂钓</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nvSpPr>
        <p:spPr>
          <a:xfrm>
            <a:off x="8079007" y="282320"/>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0"/>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989499" cy="369332"/>
          </a:xfrm>
          <a:prstGeom prst="rect">
            <a:avLst/>
          </a:prstGeom>
          <a:noFill/>
        </p:spPr>
        <p:txBody>
          <a:bodyPr wrap="square" rtlCol="0">
            <a:spAutoFit/>
          </a:bodyPr>
          <a:lstStyle/>
          <a:p>
            <a:r>
              <a:rPr kumimoji="1" lang="zh-CN" altLang="en-US" dirty="0"/>
              <a:t>主题活动上架</a:t>
            </a:r>
            <a:endParaRPr kumimoji="1" lang="en-US" altLang="zh-CN" dirty="0"/>
          </a:p>
        </p:txBody>
      </p:sp>
      <p:sp>
        <p:nvSpPr>
          <p:cNvPr id="4" name="文本框 3"/>
          <p:cNvSpPr txBox="1"/>
          <p:nvPr/>
        </p:nvSpPr>
        <p:spPr>
          <a:xfrm>
            <a:off x="637074" y="907281"/>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645748" y="2698635"/>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597300" y="2698633"/>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活动管理，新增活动</a:t>
            </a:r>
            <a:endParaRPr lang="zh-CN" altLang="en-US" sz="1000" dirty="0">
              <a:solidFill>
                <a:schemeClr val="tx1"/>
              </a:solidFill>
            </a:endParaRPr>
          </a:p>
        </p:txBody>
      </p:sp>
      <p:sp>
        <p:nvSpPr>
          <p:cNvPr id="31" name="矩形: 圆角 30"/>
          <p:cNvSpPr/>
          <p:nvPr/>
        </p:nvSpPr>
        <p:spPr>
          <a:xfrm>
            <a:off x="747129" y="2698635"/>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097403" y="2936728"/>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a:off x="5659574" y="2936728"/>
            <a:ext cx="727548"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387122" y="2468428"/>
            <a:ext cx="2118902" cy="93660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填写活动信息</a:t>
            </a:r>
            <a:endParaRPr lang="en-US" altLang="zh-CN" sz="1000" dirty="0">
              <a:solidFill>
                <a:schemeClr val="tx1"/>
              </a:solidFill>
            </a:endParaRPr>
          </a:p>
          <a:p>
            <a:pPr algn="ctr"/>
            <a:r>
              <a:rPr lang="zh-CN" altLang="en-US" sz="1000" dirty="0">
                <a:solidFill>
                  <a:schemeClr val="tx1"/>
                </a:solidFill>
              </a:rPr>
              <a:t>（活动名称、封面图、活动详情、每场人数上限、供应商、场地、日期、场次、价格等信息）</a:t>
            </a:r>
            <a:endParaRPr lang="zh-CN" altLang="en-US" sz="1000" dirty="0">
              <a:solidFill>
                <a:schemeClr val="tx1"/>
              </a:solidFill>
            </a:endParaRPr>
          </a:p>
        </p:txBody>
      </p:sp>
      <p:sp>
        <p:nvSpPr>
          <p:cNvPr id="52" name="矩形: 圆角 51"/>
          <p:cNvSpPr/>
          <p:nvPr/>
        </p:nvSpPr>
        <p:spPr>
          <a:xfrm>
            <a:off x="9008744" y="269331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主题活动上架</a:t>
            </a:r>
            <a:endParaRPr lang="zh-CN" altLang="en-US" sz="1000" dirty="0">
              <a:solidFill>
                <a:schemeClr val="tx1"/>
              </a:solidFill>
            </a:endParaRPr>
          </a:p>
        </p:txBody>
      </p:sp>
      <p:cxnSp>
        <p:nvCxnSpPr>
          <p:cNvPr id="100" name="连接符: 肘形 99"/>
          <p:cNvCxnSpPr>
            <a:stCxn id="20" idx="3"/>
            <a:endCxn id="52" idx="1"/>
          </p:cNvCxnSpPr>
          <p:nvPr/>
        </p:nvCxnSpPr>
        <p:spPr>
          <a:xfrm flipV="1">
            <a:off x="8506024" y="2931413"/>
            <a:ext cx="502720"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 name="图片 2"/>
          <p:cNvPicPr/>
          <p:nvPr>
            <p:custDataLst>
              <p:tags r:id="rId1"/>
            </p:custDataLst>
          </p:nvPr>
        </p:nvPicPr>
        <p:blipFill>
          <a:blip r:embed="rId2"/>
          <a:srcRect b="60341"/>
          <a:stretch>
            <a:fillRect/>
          </a:stretch>
        </p:blipFill>
        <p:spPr>
          <a:xfrm>
            <a:off x="738196" y="4449446"/>
            <a:ext cx="6151702" cy="1373109"/>
          </a:xfrm>
          <a:prstGeom prst="rect">
            <a:avLst/>
          </a:prstGeom>
        </p:spPr>
      </p:pic>
      <p:sp>
        <p:nvSpPr>
          <p:cNvPr id="18" name="TextBox 2588"/>
          <p:cNvSpPr txBox="1">
            <a:spLocks noChangeArrowheads="1"/>
          </p:cNvSpPr>
          <p:nvPr>
            <p:custDataLst>
              <p:tags r:id="rId3"/>
            </p:custDataLst>
          </p:nvPr>
        </p:nvSpPr>
        <p:spPr bwMode="auto">
          <a:xfrm>
            <a:off x="2898207" y="3981148"/>
            <a:ext cx="17588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温迪姆障碍赛</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pic>
        <p:nvPicPr>
          <p:cNvPr id="19" name="图片 18"/>
          <p:cNvPicPr/>
          <p:nvPr/>
        </p:nvPicPr>
        <p:blipFill>
          <a:blip r:embed="rId4"/>
          <a:stretch>
            <a:fillRect/>
          </a:stretch>
        </p:blipFill>
        <p:spPr>
          <a:xfrm>
            <a:off x="7406006" y="4445121"/>
            <a:ext cx="2068314" cy="1377434"/>
          </a:xfrm>
          <a:prstGeom prst="rect">
            <a:avLst/>
          </a:prstGeom>
          <a:noFill/>
          <a:ln w="9525">
            <a:noFill/>
          </a:ln>
        </p:spPr>
      </p:pic>
      <p:pic>
        <p:nvPicPr>
          <p:cNvPr id="21" name="图片 20" descr="621678931427_.pic"/>
          <p:cNvPicPr>
            <a:picLocks noChangeAspect="1"/>
          </p:cNvPicPr>
          <p:nvPr>
            <p:custDataLst>
              <p:tags r:id="rId5"/>
            </p:custDataLst>
          </p:nvPr>
        </p:nvPicPr>
        <p:blipFill>
          <a:blip r:embed="rId6"/>
          <a:srcRect t="17426" b="9073"/>
          <a:stretch>
            <a:fillRect/>
          </a:stretch>
        </p:blipFill>
        <p:spPr>
          <a:xfrm>
            <a:off x="9596594" y="4449446"/>
            <a:ext cx="1363672" cy="1373109"/>
          </a:xfrm>
          <a:prstGeom prst="rect">
            <a:avLst/>
          </a:prstGeom>
        </p:spPr>
      </p:pic>
      <p:sp>
        <p:nvSpPr>
          <p:cNvPr id="22" name="TextBox 2588"/>
          <p:cNvSpPr txBox="1">
            <a:spLocks noChangeArrowheads="1"/>
          </p:cNvSpPr>
          <p:nvPr>
            <p:custDataLst>
              <p:tags r:id="rId7"/>
            </p:custDataLst>
          </p:nvPr>
        </p:nvSpPr>
        <p:spPr bwMode="auto">
          <a:xfrm>
            <a:off x="7977545" y="3981148"/>
            <a:ext cx="2494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军事、航天夏令营</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3" name="文本框 2"/>
          <p:cNvSpPr txBox="1"/>
          <p:nvPr/>
        </p:nvSpPr>
        <p:spPr>
          <a:xfrm>
            <a:off x="8018729" y="267583"/>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238971"/>
            <a:ext cx="1989499" cy="369332"/>
          </a:xfrm>
          <a:prstGeom prst="rect">
            <a:avLst/>
          </a:prstGeom>
          <a:noFill/>
        </p:spPr>
        <p:txBody>
          <a:bodyPr wrap="square" rtlCol="0">
            <a:spAutoFit/>
          </a:bodyPr>
          <a:lstStyle/>
          <a:p>
            <a:r>
              <a:rPr kumimoji="1" lang="zh-CN" altLang="en-US" dirty="0"/>
              <a:t>场地预定上架</a:t>
            </a:r>
            <a:endParaRPr kumimoji="1" lang="en-US" altLang="zh-CN" dirty="0"/>
          </a:p>
        </p:txBody>
      </p:sp>
      <p:sp>
        <p:nvSpPr>
          <p:cNvPr id="4" name="文本框 3"/>
          <p:cNvSpPr txBox="1"/>
          <p:nvPr/>
        </p:nvSpPr>
        <p:spPr>
          <a:xfrm>
            <a:off x="630683" y="678938"/>
            <a:ext cx="20022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8" name="矩形: 圆角 7"/>
          <p:cNvSpPr/>
          <p:nvPr/>
        </p:nvSpPr>
        <p:spPr>
          <a:xfrm>
            <a:off x="2704905" y="2338038"/>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登录系统后台</a:t>
            </a:r>
            <a:endParaRPr lang="zh-CN" altLang="en-US" sz="1000" dirty="0">
              <a:solidFill>
                <a:schemeClr val="tx1"/>
              </a:solidFill>
            </a:endParaRPr>
          </a:p>
        </p:txBody>
      </p:sp>
      <p:sp>
        <p:nvSpPr>
          <p:cNvPr id="15" name="矩形: 圆角 14"/>
          <p:cNvSpPr/>
          <p:nvPr/>
        </p:nvSpPr>
        <p:spPr>
          <a:xfrm>
            <a:off x="4656457" y="2338036"/>
            <a:ext cx="1062274"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场地管理</a:t>
            </a:r>
            <a:endParaRPr lang="zh-CN" altLang="en-US" sz="1000" dirty="0">
              <a:solidFill>
                <a:schemeClr val="tx1"/>
              </a:solidFill>
            </a:endParaRPr>
          </a:p>
        </p:txBody>
      </p:sp>
      <p:sp>
        <p:nvSpPr>
          <p:cNvPr id="31" name="矩形: 圆角 30"/>
          <p:cNvSpPr/>
          <p:nvPr/>
        </p:nvSpPr>
        <p:spPr>
          <a:xfrm>
            <a:off x="806286" y="2338038"/>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cxnSp>
        <p:nvCxnSpPr>
          <p:cNvPr id="37" name="连接符: 肘形 36"/>
          <p:cNvCxnSpPr>
            <a:stCxn id="8" idx="3"/>
            <a:endCxn id="15" idx="1"/>
          </p:cNvCxnSpPr>
          <p:nvPr/>
        </p:nvCxnSpPr>
        <p:spPr>
          <a:xfrm flipV="1">
            <a:off x="4156560" y="2576131"/>
            <a:ext cx="499897" cy="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5" idx="3"/>
            <a:endCxn id="20" idx="1"/>
          </p:cNvCxnSpPr>
          <p:nvPr/>
        </p:nvCxnSpPr>
        <p:spPr>
          <a:xfrm flipV="1">
            <a:off x="5718731" y="1889681"/>
            <a:ext cx="477028" cy="68645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6195759" y="170501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3.1 To B</a:t>
            </a:r>
            <a:r>
              <a:rPr lang="zh-CN" altLang="en-US" sz="1000" dirty="0">
                <a:solidFill>
                  <a:schemeClr val="tx1"/>
                </a:solidFill>
              </a:rPr>
              <a:t>：场地整体出租给某供应商</a:t>
            </a:r>
            <a:endParaRPr lang="zh-CN" altLang="en-US" sz="1000" dirty="0">
              <a:solidFill>
                <a:schemeClr val="tx1"/>
              </a:solidFill>
            </a:endParaRPr>
          </a:p>
        </p:txBody>
      </p:sp>
      <p:sp>
        <p:nvSpPr>
          <p:cNvPr id="52" name="矩形: 圆角 51"/>
          <p:cNvSpPr/>
          <p:nvPr/>
        </p:nvSpPr>
        <p:spPr>
          <a:xfrm>
            <a:off x="8405191" y="2341848"/>
            <a:ext cx="1294205"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场地预定上架</a:t>
            </a:r>
            <a:endParaRPr lang="zh-CN" altLang="en-US" sz="1000" dirty="0">
              <a:solidFill>
                <a:schemeClr val="tx1"/>
              </a:solidFill>
            </a:endParaRPr>
          </a:p>
        </p:txBody>
      </p:sp>
      <p:cxnSp>
        <p:nvCxnSpPr>
          <p:cNvPr id="100" name="连接符: 肘形 99"/>
          <p:cNvCxnSpPr>
            <a:stCxn id="20" idx="3"/>
            <a:endCxn id="52" idx="1"/>
          </p:cNvCxnSpPr>
          <p:nvPr/>
        </p:nvCxnSpPr>
        <p:spPr>
          <a:xfrm>
            <a:off x="7527851" y="1889681"/>
            <a:ext cx="877340" cy="69026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2588"/>
          <p:cNvSpPr txBox="1">
            <a:spLocks noChangeArrowheads="1"/>
          </p:cNvSpPr>
          <p:nvPr>
            <p:custDataLst>
              <p:tags r:id="rId1"/>
            </p:custDataLst>
          </p:nvPr>
        </p:nvSpPr>
        <p:spPr bwMode="auto">
          <a:xfrm>
            <a:off x="2901455"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篮羽中心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4" name="TextBox 2588"/>
          <p:cNvSpPr txBox="1">
            <a:spLocks noChangeArrowheads="1"/>
          </p:cNvSpPr>
          <p:nvPr>
            <p:custDataLst>
              <p:tags r:id="rId2"/>
            </p:custDataLst>
          </p:nvPr>
        </p:nvSpPr>
        <p:spPr bwMode="auto">
          <a:xfrm>
            <a:off x="6561228" y="3819678"/>
            <a:ext cx="15764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Open Sans Light" panose="020B0306030504020204" pitchFamily="34" charset="0"/>
              </a:defRPr>
            </a:lvl1pPr>
            <a:lvl2pPr marL="742950" indent="-285750">
              <a:defRPr>
                <a:solidFill>
                  <a:schemeClr val="tx1"/>
                </a:solidFill>
                <a:latin typeface="Open Sans Light" panose="020B0306030504020204" pitchFamily="34" charset="0"/>
              </a:defRPr>
            </a:lvl2pPr>
            <a:lvl3pPr marL="1143000" indent="-228600">
              <a:defRPr>
                <a:solidFill>
                  <a:schemeClr val="tx1"/>
                </a:solidFill>
                <a:latin typeface="Open Sans Light" panose="020B0306030504020204" pitchFamily="34" charset="0"/>
              </a:defRPr>
            </a:lvl3pPr>
            <a:lvl4pPr marL="1600200" indent="-228600">
              <a:defRPr>
                <a:solidFill>
                  <a:schemeClr val="tx1"/>
                </a:solidFill>
                <a:latin typeface="Open Sans Light" panose="020B0306030504020204" pitchFamily="34" charset="0"/>
              </a:defRPr>
            </a:lvl4pPr>
            <a:lvl5pPr marL="2057400" indent="-228600">
              <a:defRPr>
                <a:solidFill>
                  <a:schemeClr val="tx1"/>
                </a:solidFill>
                <a:latin typeface="Open Sans Light" panose="020B0306030504020204" pitchFamily="34" charset="0"/>
              </a:defRPr>
            </a:lvl5pPr>
            <a:lvl6pPr marL="2514600" indent="-228600" fontAlgn="base">
              <a:spcBef>
                <a:spcPct val="0"/>
              </a:spcBef>
              <a:spcAft>
                <a:spcPct val="0"/>
              </a:spcAft>
              <a:defRPr>
                <a:solidFill>
                  <a:schemeClr val="tx1"/>
                </a:solidFill>
                <a:latin typeface="Open Sans Light" panose="020B0306030504020204" pitchFamily="34" charset="0"/>
              </a:defRPr>
            </a:lvl6pPr>
            <a:lvl7pPr marL="2971800" indent="-228600" fontAlgn="base">
              <a:spcBef>
                <a:spcPct val="0"/>
              </a:spcBef>
              <a:spcAft>
                <a:spcPct val="0"/>
              </a:spcAft>
              <a:defRPr>
                <a:solidFill>
                  <a:schemeClr val="tx1"/>
                </a:solidFill>
                <a:latin typeface="Open Sans Light" panose="020B0306030504020204" pitchFamily="34" charset="0"/>
              </a:defRPr>
            </a:lvl7pPr>
            <a:lvl8pPr marL="3429000" indent="-228600" fontAlgn="base">
              <a:spcBef>
                <a:spcPct val="0"/>
              </a:spcBef>
              <a:spcAft>
                <a:spcPct val="0"/>
              </a:spcAft>
              <a:defRPr>
                <a:solidFill>
                  <a:schemeClr val="tx1"/>
                </a:solidFill>
                <a:latin typeface="Open Sans Light" panose="020B0306030504020204" pitchFamily="34" charset="0"/>
              </a:defRPr>
            </a:lvl8pPr>
            <a:lvl9pPr marL="3886200" indent="-228600" fontAlgn="base">
              <a:spcBef>
                <a:spcPct val="0"/>
              </a:spcBef>
              <a:spcAft>
                <a:spcPct val="0"/>
              </a:spcAft>
              <a:defRPr>
                <a:solidFill>
                  <a:schemeClr val="tx1"/>
                </a:solidFill>
                <a:latin typeface="Open Sans Light" panose="020B0306030504020204" pitchFamily="34" charset="0"/>
              </a:defRPr>
            </a:lvl9pPr>
          </a:lstStyle>
          <a:p>
            <a:pPr algn="ctr" fontAlgn="base">
              <a:spcBef>
                <a:spcPct val="0"/>
              </a:spcBef>
              <a:spcAft>
                <a:spcPct val="0"/>
              </a:spcAft>
            </a:pPr>
            <a:r>
              <a:rPr lang="zh-CN" altLang="en-US" dirty="0">
                <a:solidFill>
                  <a:schemeClr val="tx1">
                    <a:lumMod val="75000"/>
                    <a:lumOff val="25000"/>
                  </a:schemeClr>
                </a:solidFill>
                <a:latin typeface="微软雅黑" panose="020B0503020204020204" charset="-122"/>
                <a:ea typeface="微软雅黑" panose="020B0503020204020204" charset="-122"/>
              </a:rPr>
              <a:t>教培中心</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16" name="矩形: 圆角 15"/>
          <p:cNvSpPr/>
          <p:nvPr/>
        </p:nvSpPr>
        <p:spPr>
          <a:xfrm>
            <a:off x="6195759" y="2396775"/>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3.2 To B</a:t>
            </a:r>
            <a:r>
              <a:rPr lang="zh-CN" altLang="en-US" sz="1000" dirty="0">
                <a:solidFill>
                  <a:schemeClr val="tx1"/>
                </a:solidFill>
              </a:rPr>
              <a:t>：场地与供应商分成</a:t>
            </a:r>
            <a:endParaRPr lang="zh-CN" altLang="en-US" sz="1000" dirty="0">
              <a:solidFill>
                <a:schemeClr val="tx1"/>
              </a:solidFill>
            </a:endParaRPr>
          </a:p>
        </p:txBody>
      </p:sp>
      <p:sp>
        <p:nvSpPr>
          <p:cNvPr id="19" name="矩形: 圆角 18"/>
          <p:cNvSpPr/>
          <p:nvPr/>
        </p:nvSpPr>
        <p:spPr>
          <a:xfrm>
            <a:off x="6195759" y="3073154"/>
            <a:ext cx="1332092" cy="3693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3.3 To C</a:t>
            </a:r>
            <a:r>
              <a:rPr lang="zh-CN" altLang="en-US" sz="1000" dirty="0">
                <a:solidFill>
                  <a:schemeClr val="tx1"/>
                </a:solidFill>
              </a:rPr>
              <a:t>：场地自营，散客预定</a:t>
            </a:r>
            <a:endParaRPr lang="zh-CN" altLang="en-US" sz="1000" dirty="0">
              <a:solidFill>
                <a:schemeClr val="tx1"/>
              </a:solidFill>
            </a:endParaRPr>
          </a:p>
        </p:txBody>
      </p:sp>
      <p:cxnSp>
        <p:nvCxnSpPr>
          <p:cNvPr id="21" name="连接符: 肘形 20"/>
          <p:cNvCxnSpPr>
            <a:stCxn id="15" idx="3"/>
            <a:endCxn id="16" idx="1"/>
          </p:cNvCxnSpPr>
          <p:nvPr/>
        </p:nvCxnSpPr>
        <p:spPr>
          <a:xfrm>
            <a:off x="5718731" y="2576131"/>
            <a:ext cx="477028" cy="531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15" idx="3"/>
            <a:endCxn id="19" idx="1"/>
          </p:cNvCxnSpPr>
          <p:nvPr/>
        </p:nvCxnSpPr>
        <p:spPr>
          <a:xfrm>
            <a:off x="5718731" y="2576131"/>
            <a:ext cx="477028" cy="68169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p:cNvCxnSpPr>
            <a:stCxn id="16" idx="3"/>
            <a:endCxn id="52" idx="1"/>
          </p:cNvCxnSpPr>
          <p:nvPr/>
        </p:nvCxnSpPr>
        <p:spPr>
          <a:xfrm flipV="1">
            <a:off x="7527851" y="2579943"/>
            <a:ext cx="877340" cy="14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19" idx="3"/>
            <a:endCxn id="52" idx="1"/>
          </p:cNvCxnSpPr>
          <p:nvPr/>
        </p:nvCxnSpPr>
        <p:spPr>
          <a:xfrm flipV="1">
            <a:off x="7527851" y="2579943"/>
            <a:ext cx="877340" cy="6778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59" name="图片 58"/>
          <p:cNvPicPr/>
          <p:nvPr/>
        </p:nvPicPr>
        <p:blipFill>
          <a:blip r:embed="rId3"/>
          <a:stretch>
            <a:fillRect/>
          </a:stretch>
        </p:blipFill>
        <p:spPr>
          <a:xfrm>
            <a:off x="2013084" y="4266710"/>
            <a:ext cx="3199130" cy="2246630"/>
          </a:xfrm>
          <a:prstGeom prst="rect">
            <a:avLst/>
          </a:prstGeom>
          <a:noFill/>
          <a:ln w="9525">
            <a:noFill/>
          </a:ln>
        </p:spPr>
      </p:pic>
      <p:pic>
        <p:nvPicPr>
          <p:cNvPr id="60" name="图片 59"/>
          <p:cNvPicPr/>
          <p:nvPr/>
        </p:nvPicPr>
        <p:blipFill>
          <a:blip r:embed="rId4"/>
          <a:stretch>
            <a:fillRect/>
          </a:stretch>
        </p:blipFill>
        <p:spPr>
          <a:xfrm>
            <a:off x="5863255" y="4266710"/>
            <a:ext cx="2972435" cy="2268855"/>
          </a:xfrm>
          <a:prstGeom prst="rect">
            <a:avLst/>
          </a:prstGeom>
          <a:noFill/>
          <a:ln w="9525">
            <a:noFill/>
          </a:ln>
        </p:spPr>
      </p:pic>
      <p:sp>
        <p:nvSpPr>
          <p:cNvPr id="3" name="文本框 2"/>
          <p:cNvSpPr txBox="1"/>
          <p:nvPr/>
        </p:nvSpPr>
        <p:spPr>
          <a:xfrm>
            <a:off x="8062278" y="304079"/>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0623" y="1275336"/>
            <a:ext cx="1748860" cy="369332"/>
          </a:xfrm>
          <a:prstGeom prst="rect">
            <a:avLst/>
          </a:prstGeom>
          <a:noFill/>
        </p:spPr>
        <p:txBody>
          <a:bodyPr wrap="square" rtlCol="0">
            <a:spAutoFit/>
          </a:bodyPr>
          <a:lstStyle/>
          <a:p>
            <a:r>
              <a:rPr kumimoji="1" lang="zh-CN" altLang="en-US" dirty="0"/>
              <a:t>购票及核销</a:t>
            </a:r>
            <a:endParaRPr kumimoji="1" lang="en-US" altLang="zh-CN" dirty="0">
              <a:solidFill>
                <a:srgbClr val="FF0000"/>
              </a:solidFill>
            </a:endParaRPr>
          </a:p>
        </p:txBody>
      </p:sp>
      <p:sp>
        <p:nvSpPr>
          <p:cNvPr id="4" name="文本框 3"/>
          <p:cNvSpPr txBox="1"/>
          <p:nvPr/>
        </p:nvSpPr>
        <p:spPr>
          <a:xfrm>
            <a:off x="467798" y="652342"/>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480623" y="2389178"/>
            <a:ext cx="598582" cy="36933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游客</a:t>
            </a:r>
            <a:endParaRPr lang="zh-CN" altLang="en-US" sz="1000" dirty="0"/>
          </a:p>
        </p:txBody>
      </p:sp>
      <p:sp>
        <p:nvSpPr>
          <p:cNvPr id="31" name="矩形: 圆角 30"/>
          <p:cNvSpPr/>
          <p:nvPr/>
        </p:nvSpPr>
        <p:spPr>
          <a:xfrm>
            <a:off x="480623" y="5259218"/>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r>
              <a:rPr lang="en-US" altLang="zh-CN" sz="1000" dirty="0"/>
              <a:t>/ </a:t>
            </a:r>
            <a:r>
              <a:rPr lang="zh-CN" altLang="en-US" sz="1000" dirty="0"/>
              <a:t>运营部</a:t>
            </a:r>
            <a:endParaRPr lang="zh-CN" altLang="en-US" sz="1000" dirty="0"/>
          </a:p>
        </p:txBody>
      </p:sp>
      <p:sp>
        <p:nvSpPr>
          <p:cNvPr id="21" name="矩形: 圆角 20"/>
          <p:cNvSpPr/>
          <p:nvPr/>
        </p:nvSpPr>
        <p:spPr>
          <a:xfrm>
            <a:off x="3555671" y="5269850"/>
            <a:ext cx="1451655"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收到通知</a:t>
            </a:r>
            <a:endParaRPr lang="zh-CN" altLang="en-US" sz="1000" dirty="0">
              <a:solidFill>
                <a:schemeClr val="tx1"/>
              </a:solidFill>
            </a:endParaRPr>
          </a:p>
        </p:txBody>
      </p:sp>
      <p:sp>
        <p:nvSpPr>
          <p:cNvPr id="25" name="矩形: 圆角 24"/>
          <p:cNvSpPr/>
          <p:nvPr/>
        </p:nvSpPr>
        <p:spPr>
          <a:xfrm>
            <a:off x="5351997" y="5269850"/>
            <a:ext cx="116358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登录系统后台</a:t>
            </a:r>
            <a:endParaRPr lang="zh-CN" altLang="en-US" sz="1000" dirty="0">
              <a:solidFill>
                <a:schemeClr val="tx1"/>
              </a:solidFill>
            </a:endParaRPr>
          </a:p>
        </p:txBody>
      </p:sp>
      <p:cxnSp>
        <p:nvCxnSpPr>
          <p:cNvPr id="26" name="连接符: 肘形 25"/>
          <p:cNvCxnSpPr>
            <a:stCxn id="21" idx="3"/>
            <a:endCxn id="25" idx="1"/>
          </p:cNvCxnSpPr>
          <p:nvPr/>
        </p:nvCxnSpPr>
        <p:spPr>
          <a:xfrm flipV="1">
            <a:off x="5007326" y="5507945"/>
            <a:ext cx="344671"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流程图: 决策 16"/>
          <p:cNvSpPr/>
          <p:nvPr/>
        </p:nvSpPr>
        <p:spPr>
          <a:xfrm>
            <a:off x="4840211" y="234537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是否需要咨询？</a:t>
            </a:r>
            <a:endParaRPr lang="zh-CN" altLang="en-US" sz="1000" dirty="0">
              <a:solidFill>
                <a:schemeClr val="tx1"/>
              </a:solidFill>
            </a:endParaRPr>
          </a:p>
        </p:txBody>
      </p:sp>
      <p:cxnSp>
        <p:nvCxnSpPr>
          <p:cNvPr id="18" name="连接符: 肘形 17"/>
          <p:cNvCxnSpPr>
            <a:stCxn id="42" idx="3"/>
            <a:endCxn id="17" idx="1"/>
          </p:cNvCxnSpPr>
          <p:nvPr/>
        </p:nvCxnSpPr>
        <p:spPr>
          <a:xfrm>
            <a:off x="3342201" y="2450196"/>
            <a:ext cx="1498010" cy="15979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矩形: 圆角 26"/>
          <p:cNvSpPr/>
          <p:nvPr/>
        </p:nvSpPr>
        <p:spPr>
          <a:xfrm>
            <a:off x="4841087" y="3172911"/>
            <a:ext cx="1500692"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选择日期、场次，</a:t>
            </a:r>
            <a:endParaRPr lang="en-US" altLang="zh-CN" sz="1000" dirty="0">
              <a:solidFill>
                <a:schemeClr val="tx1"/>
              </a:solidFill>
            </a:endParaRPr>
          </a:p>
          <a:p>
            <a:pPr algn="ctr"/>
            <a:r>
              <a:rPr lang="zh-CN" altLang="en-US" sz="1000" dirty="0">
                <a:solidFill>
                  <a:schemeClr val="tx1"/>
                </a:solidFill>
              </a:rPr>
              <a:t>填写预定信息（人数、姓名、电话等）</a:t>
            </a:r>
            <a:endParaRPr lang="en-US" altLang="zh-CN" sz="1000" dirty="0">
              <a:solidFill>
                <a:schemeClr val="tx1"/>
              </a:solidFill>
            </a:endParaRPr>
          </a:p>
        </p:txBody>
      </p:sp>
      <p:cxnSp>
        <p:nvCxnSpPr>
          <p:cNvPr id="41" name="连接符: 肘形 40"/>
          <p:cNvCxnSpPr>
            <a:stCxn id="17" idx="2"/>
            <a:endCxn id="27" idx="0"/>
          </p:cNvCxnSpPr>
          <p:nvPr/>
        </p:nvCxnSpPr>
        <p:spPr>
          <a:xfrm rot="16200000" flipH="1">
            <a:off x="5441848" y="3023325"/>
            <a:ext cx="298295" cy="87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4992078" y="2874615"/>
            <a:ext cx="703026" cy="246221"/>
          </a:xfrm>
          <a:prstGeom prst="rect">
            <a:avLst/>
          </a:prstGeom>
          <a:noFill/>
        </p:spPr>
        <p:txBody>
          <a:bodyPr wrap="square" rtlCol="0">
            <a:spAutoFit/>
          </a:bodyPr>
          <a:lstStyle/>
          <a:p>
            <a:r>
              <a:rPr lang="zh-CN" altLang="en-US" sz="1000" dirty="0">
                <a:solidFill>
                  <a:srgbClr val="2169D3"/>
                </a:solidFill>
              </a:rPr>
              <a:t>不需要</a:t>
            </a:r>
            <a:endParaRPr lang="zh-CN" altLang="en-US" sz="1000" dirty="0">
              <a:solidFill>
                <a:srgbClr val="2169D3"/>
              </a:solidFill>
            </a:endParaRPr>
          </a:p>
        </p:txBody>
      </p:sp>
      <p:cxnSp>
        <p:nvCxnSpPr>
          <p:cNvPr id="48" name="连接符: 肘形 47"/>
          <p:cNvCxnSpPr>
            <a:stCxn id="17" idx="3"/>
            <a:endCxn id="51" idx="1"/>
          </p:cNvCxnSpPr>
          <p:nvPr/>
        </p:nvCxnSpPr>
        <p:spPr>
          <a:xfrm>
            <a:off x="6340903" y="2609995"/>
            <a:ext cx="458969" cy="81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矩形: 圆角 50"/>
          <p:cNvSpPr/>
          <p:nvPr/>
        </p:nvSpPr>
        <p:spPr>
          <a:xfrm>
            <a:off x="6799872" y="2372719"/>
            <a:ext cx="1135497"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转入客服（人工、电话、在线客服等）</a:t>
            </a:r>
            <a:endParaRPr lang="zh-CN" altLang="en-US" sz="1000" dirty="0">
              <a:solidFill>
                <a:schemeClr val="tx1"/>
              </a:solidFill>
            </a:endParaRPr>
          </a:p>
        </p:txBody>
      </p:sp>
      <p:sp>
        <p:nvSpPr>
          <p:cNvPr id="55" name="文本框 54"/>
          <p:cNvSpPr txBox="1"/>
          <p:nvPr/>
        </p:nvSpPr>
        <p:spPr>
          <a:xfrm>
            <a:off x="6250671" y="2385433"/>
            <a:ext cx="703026" cy="246221"/>
          </a:xfrm>
          <a:prstGeom prst="rect">
            <a:avLst/>
          </a:prstGeom>
          <a:noFill/>
        </p:spPr>
        <p:txBody>
          <a:bodyPr wrap="square" rtlCol="0">
            <a:spAutoFit/>
          </a:bodyPr>
          <a:lstStyle/>
          <a:p>
            <a:r>
              <a:rPr lang="zh-CN" altLang="en-US" sz="1000" dirty="0">
                <a:solidFill>
                  <a:srgbClr val="2169D3"/>
                </a:solidFill>
              </a:rPr>
              <a:t> 需要</a:t>
            </a:r>
            <a:endParaRPr lang="zh-CN" altLang="en-US" sz="1000" dirty="0">
              <a:solidFill>
                <a:srgbClr val="2169D3"/>
              </a:solidFill>
            </a:endParaRPr>
          </a:p>
        </p:txBody>
      </p:sp>
      <p:sp>
        <p:nvSpPr>
          <p:cNvPr id="58" name="矩形: 圆角 57"/>
          <p:cNvSpPr/>
          <p:nvPr/>
        </p:nvSpPr>
        <p:spPr>
          <a:xfrm>
            <a:off x="4777299" y="4007596"/>
            <a:ext cx="1630673"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支付订单（微信支付、支付宝、银联、海新域支付系统</a:t>
            </a:r>
            <a:r>
              <a:rPr lang="en-US" altLang="zh-CN" sz="1000" dirty="0">
                <a:solidFill>
                  <a:schemeClr val="tx1"/>
                </a:solidFill>
              </a:rPr>
              <a:t>……</a:t>
            </a:r>
            <a:r>
              <a:rPr lang="zh-CN" altLang="en-US" sz="1000" dirty="0">
                <a:solidFill>
                  <a:schemeClr val="tx1"/>
                </a:solidFill>
              </a:rPr>
              <a:t>），等待确认</a:t>
            </a:r>
            <a:endParaRPr lang="en-US" altLang="zh-CN" sz="1000" dirty="0">
              <a:solidFill>
                <a:schemeClr val="tx1"/>
              </a:solidFill>
            </a:endParaRPr>
          </a:p>
        </p:txBody>
      </p:sp>
      <p:cxnSp>
        <p:nvCxnSpPr>
          <p:cNvPr id="68" name="连接符: 肘形 67"/>
          <p:cNvCxnSpPr>
            <a:stCxn id="27" idx="2"/>
            <a:endCxn id="58" idx="0"/>
          </p:cNvCxnSpPr>
          <p:nvPr/>
        </p:nvCxnSpPr>
        <p:spPr>
          <a:xfrm rot="16200000" flipH="1">
            <a:off x="5412787" y="3827746"/>
            <a:ext cx="358495" cy="120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58" idx="2"/>
            <a:endCxn id="21" idx="0"/>
          </p:cNvCxnSpPr>
          <p:nvPr/>
        </p:nvCxnSpPr>
        <p:spPr>
          <a:xfrm rot="5400000">
            <a:off x="4544036" y="4221250"/>
            <a:ext cx="786064" cy="131113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矩形: 圆角 90"/>
          <p:cNvSpPr/>
          <p:nvPr/>
        </p:nvSpPr>
        <p:spPr>
          <a:xfrm>
            <a:off x="6756991" y="5264534"/>
            <a:ext cx="101431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订单管理，查看自有订单</a:t>
            </a:r>
            <a:endParaRPr lang="zh-CN" altLang="en-US" sz="1000" dirty="0">
              <a:solidFill>
                <a:schemeClr val="tx1"/>
              </a:solidFill>
            </a:endParaRPr>
          </a:p>
        </p:txBody>
      </p:sp>
      <p:cxnSp>
        <p:nvCxnSpPr>
          <p:cNvPr id="95" name="连接符: 肘形 94"/>
          <p:cNvCxnSpPr>
            <a:stCxn id="25" idx="3"/>
            <a:endCxn id="91" idx="1"/>
          </p:cNvCxnSpPr>
          <p:nvPr/>
        </p:nvCxnSpPr>
        <p:spPr>
          <a:xfrm flipV="1">
            <a:off x="6515579" y="5502629"/>
            <a:ext cx="24141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p:cNvSpPr/>
          <p:nvPr/>
        </p:nvSpPr>
        <p:spPr>
          <a:xfrm>
            <a:off x="8536457" y="4876395"/>
            <a:ext cx="1248122" cy="45822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4.1</a:t>
            </a:r>
            <a:r>
              <a:rPr lang="zh-CN" altLang="en-US" sz="1000" dirty="0">
                <a:solidFill>
                  <a:schemeClr val="tx1"/>
                </a:solidFill>
              </a:rPr>
              <a:t>系统自动确认，生成二维码，或打印纸质票</a:t>
            </a:r>
            <a:endParaRPr lang="zh-CN" altLang="en-US" sz="1000" dirty="0">
              <a:solidFill>
                <a:srgbClr val="FF0000"/>
              </a:solidFill>
            </a:endParaRPr>
          </a:p>
        </p:txBody>
      </p:sp>
      <p:cxnSp>
        <p:nvCxnSpPr>
          <p:cNvPr id="119" name="连接符: 肘形 118"/>
          <p:cNvCxnSpPr>
            <a:stCxn id="91" idx="3"/>
            <a:endCxn id="101" idx="1"/>
          </p:cNvCxnSpPr>
          <p:nvPr/>
        </p:nvCxnSpPr>
        <p:spPr>
          <a:xfrm flipV="1">
            <a:off x="7771310" y="5105508"/>
            <a:ext cx="765147" cy="39712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矩形: 圆角 133"/>
          <p:cNvSpPr/>
          <p:nvPr/>
        </p:nvSpPr>
        <p:spPr>
          <a:xfrm>
            <a:off x="6826814" y="3828347"/>
            <a:ext cx="1181026"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收到确认</a:t>
            </a:r>
            <a:endParaRPr lang="en-US" altLang="zh-CN" sz="1000" dirty="0">
              <a:solidFill>
                <a:schemeClr val="tx1"/>
              </a:solidFill>
            </a:endParaRPr>
          </a:p>
        </p:txBody>
      </p:sp>
      <p:cxnSp>
        <p:nvCxnSpPr>
          <p:cNvPr id="140" name="连接符: 肘形 139"/>
          <p:cNvCxnSpPr>
            <a:stCxn id="58" idx="3"/>
            <a:endCxn id="134" idx="1"/>
          </p:cNvCxnSpPr>
          <p:nvPr/>
        </p:nvCxnSpPr>
        <p:spPr>
          <a:xfrm flipV="1">
            <a:off x="6407972" y="4066442"/>
            <a:ext cx="418842" cy="17924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p:cNvCxnSpPr>
            <a:stCxn id="101" idx="3"/>
            <a:endCxn id="134" idx="2"/>
          </p:cNvCxnSpPr>
          <p:nvPr/>
        </p:nvCxnSpPr>
        <p:spPr>
          <a:xfrm flipH="1" flipV="1">
            <a:off x="7417327" y="4304537"/>
            <a:ext cx="2367252" cy="800971"/>
          </a:xfrm>
          <a:prstGeom prst="bentConnector4">
            <a:avLst>
              <a:gd name="adj1" fmla="val -9657"/>
              <a:gd name="adj2" fmla="val 4770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7" name="矩形: 圆角 166"/>
          <p:cNvSpPr/>
          <p:nvPr/>
        </p:nvSpPr>
        <p:spPr>
          <a:xfrm>
            <a:off x="10032037" y="3842613"/>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8. </a:t>
            </a:r>
            <a:r>
              <a:rPr lang="zh-CN" altLang="en-US" sz="1000" dirty="0">
                <a:solidFill>
                  <a:schemeClr val="tx1"/>
                </a:solidFill>
              </a:rPr>
              <a:t>当天至景区出示二维码或纸制票</a:t>
            </a:r>
            <a:endParaRPr lang="en-US" altLang="zh-CN" sz="1000" dirty="0">
              <a:solidFill>
                <a:schemeClr val="tx1"/>
              </a:solidFill>
            </a:endParaRPr>
          </a:p>
        </p:txBody>
      </p:sp>
      <p:sp>
        <p:nvSpPr>
          <p:cNvPr id="175" name="矩形: 圆角 174"/>
          <p:cNvSpPr/>
          <p:nvPr/>
        </p:nvSpPr>
        <p:spPr>
          <a:xfrm>
            <a:off x="10196140" y="5257909"/>
            <a:ext cx="1055215" cy="31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核销</a:t>
            </a:r>
            <a:endParaRPr lang="zh-CN" altLang="en-US" sz="1000" dirty="0">
              <a:solidFill>
                <a:schemeClr val="tx1"/>
              </a:solidFill>
            </a:endParaRPr>
          </a:p>
        </p:txBody>
      </p:sp>
      <p:cxnSp>
        <p:nvCxnSpPr>
          <p:cNvPr id="188" name="连接符: 肘形 187"/>
          <p:cNvCxnSpPr>
            <a:stCxn id="134" idx="3"/>
            <a:endCxn id="250" idx="1"/>
          </p:cNvCxnSpPr>
          <p:nvPr/>
        </p:nvCxnSpPr>
        <p:spPr>
          <a:xfrm flipV="1">
            <a:off x="8007840" y="3679890"/>
            <a:ext cx="356249" cy="38655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连接符: 肘形 207"/>
          <p:cNvCxnSpPr>
            <a:stCxn id="167" idx="2"/>
            <a:endCxn id="175" idx="0"/>
          </p:cNvCxnSpPr>
          <p:nvPr/>
        </p:nvCxnSpPr>
        <p:spPr>
          <a:xfrm rot="5400000">
            <a:off x="10254196" y="4788356"/>
            <a:ext cx="939106"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480623" y="6078533"/>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3593805" y="6118834"/>
            <a:ext cx="7846441"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实时查看平台全部订单情况</a:t>
            </a:r>
            <a:endParaRPr lang="zh-CN" altLang="en-US" sz="1000" dirty="0">
              <a:solidFill>
                <a:schemeClr val="tx1"/>
              </a:solidFill>
            </a:endParaRPr>
          </a:p>
        </p:txBody>
      </p:sp>
      <p:sp>
        <p:nvSpPr>
          <p:cNvPr id="250" name="矩形: 圆角 249"/>
          <p:cNvSpPr/>
          <p:nvPr/>
        </p:nvSpPr>
        <p:spPr>
          <a:xfrm>
            <a:off x="8364089" y="3429000"/>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7. 1 </a:t>
            </a:r>
            <a:r>
              <a:rPr lang="zh-CN" altLang="en-US" sz="1000" dirty="0">
                <a:solidFill>
                  <a:schemeClr val="tx1"/>
                </a:solidFill>
              </a:rPr>
              <a:t>线上订单收到二维码凭证</a:t>
            </a:r>
            <a:endParaRPr lang="en-US" altLang="zh-CN" sz="1000" dirty="0">
              <a:solidFill>
                <a:schemeClr val="tx1"/>
              </a:solidFill>
            </a:endParaRPr>
          </a:p>
        </p:txBody>
      </p:sp>
      <p:cxnSp>
        <p:nvCxnSpPr>
          <p:cNvPr id="252" name="连接符: 肘形 251"/>
          <p:cNvCxnSpPr>
            <a:stCxn id="250" idx="3"/>
            <a:endCxn id="167" idx="1"/>
          </p:cNvCxnSpPr>
          <p:nvPr/>
        </p:nvCxnSpPr>
        <p:spPr>
          <a:xfrm>
            <a:off x="9802448" y="3679890"/>
            <a:ext cx="229589" cy="40081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矩形: 圆角 29"/>
          <p:cNvSpPr/>
          <p:nvPr/>
        </p:nvSpPr>
        <p:spPr>
          <a:xfrm>
            <a:off x="8536457" y="5489420"/>
            <a:ext cx="1248122" cy="4686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4.2 </a:t>
            </a:r>
            <a:r>
              <a:rPr lang="zh-CN" altLang="en-US" sz="1000" dirty="0">
                <a:solidFill>
                  <a:schemeClr val="tx1"/>
                </a:solidFill>
              </a:rPr>
              <a:t>需人工手动确认，生成二维码，或打印纸制票</a:t>
            </a:r>
            <a:endParaRPr lang="zh-CN" altLang="en-US" sz="1000" dirty="0">
              <a:solidFill>
                <a:srgbClr val="FF0000"/>
              </a:solidFill>
            </a:endParaRPr>
          </a:p>
        </p:txBody>
      </p:sp>
      <p:cxnSp>
        <p:nvCxnSpPr>
          <p:cNvPr id="224" name="连接符: 肘形 223"/>
          <p:cNvCxnSpPr>
            <a:stCxn id="91" idx="3"/>
            <a:endCxn id="30" idx="1"/>
          </p:cNvCxnSpPr>
          <p:nvPr/>
        </p:nvCxnSpPr>
        <p:spPr>
          <a:xfrm>
            <a:off x="7771310" y="5502629"/>
            <a:ext cx="765147" cy="22112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连接符: 肘形 227"/>
          <p:cNvCxnSpPr>
            <a:stCxn id="30" idx="3"/>
            <a:endCxn id="134" idx="2"/>
          </p:cNvCxnSpPr>
          <p:nvPr/>
        </p:nvCxnSpPr>
        <p:spPr>
          <a:xfrm flipH="1" flipV="1">
            <a:off x="7417327" y="4304537"/>
            <a:ext cx="2367252" cy="1419212"/>
          </a:xfrm>
          <a:prstGeom prst="bentConnector4">
            <a:avLst>
              <a:gd name="adj1" fmla="val -9657"/>
              <a:gd name="adj2" fmla="val 70618"/>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流程图: 终止 41"/>
          <p:cNvSpPr/>
          <p:nvPr/>
        </p:nvSpPr>
        <p:spPr>
          <a:xfrm>
            <a:off x="1608551" y="2265529"/>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r>
              <a:rPr lang="zh-CN" altLang="en-US" sz="1000" dirty="0">
                <a:solidFill>
                  <a:schemeClr val="tx1"/>
                </a:solidFill>
              </a:rPr>
              <a:t>系统</a:t>
            </a:r>
            <a:endParaRPr lang="en-US" altLang="zh-CN" sz="1000" dirty="0">
              <a:solidFill>
                <a:schemeClr val="tx1"/>
              </a:solidFill>
            </a:endParaRPr>
          </a:p>
        </p:txBody>
      </p:sp>
      <p:sp>
        <p:nvSpPr>
          <p:cNvPr id="49" name="流程图: 终止 48"/>
          <p:cNvSpPr/>
          <p:nvPr/>
        </p:nvSpPr>
        <p:spPr>
          <a:xfrm>
            <a:off x="1586415" y="2740682"/>
            <a:ext cx="1779547" cy="61778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分销商系统</a:t>
            </a:r>
            <a:endParaRPr lang="en-US" altLang="zh-CN" sz="1000" dirty="0">
              <a:solidFill>
                <a:schemeClr val="tx1"/>
              </a:solidFill>
            </a:endParaRPr>
          </a:p>
          <a:p>
            <a:pPr algn="ctr"/>
            <a:r>
              <a:rPr lang="zh-CN" altLang="en-US" sz="1000" dirty="0">
                <a:solidFill>
                  <a:schemeClr val="tx1"/>
                </a:solidFill>
              </a:rPr>
              <a:t>（旅行社分销系统、团体预定系统等）</a:t>
            </a:r>
            <a:endParaRPr lang="en-US" altLang="zh-CN" sz="1000" dirty="0">
              <a:solidFill>
                <a:schemeClr val="tx1"/>
              </a:solidFill>
            </a:endParaRPr>
          </a:p>
        </p:txBody>
      </p:sp>
      <p:sp>
        <p:nvSpPr>
          <p:cNvPr id="62" name="流程图: 终止 61"/>
          <p:cNvSpPr/>
          <p:nvPr/>
        </p:nvSpPr>
        <p:spPr>
          <a:xfrm>
            <a:off x="1602217" y="3550471"/>
            <a:ext cx="1764621"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线上直销系统</a:t>
            </a:r>
            <a:endParaRPr lang="en-US" altLang="zh-CN" sz="1000" dirty="0">
              <a:solidFill>
                <a:schemeClr val="tx1"/>
              </a:solidFill>
            </a:endParaRPr>
          </a:p>
          <a:p>
            <a:pPr algn="ctr"/>
            <a:r>
              <a:rPr lang="zh-CN" altLang="en-US" sz="1000" dirty="0">
                <a:solidFill>
                  <a:schemeClr val="tx1"/>
                </a:solidFill>
              </a:rPr>
              <a:t>（官网、微信、小程序、淘宝</a:t>
            </a:r>
            <a:r>
              <a:rPr lang="en-US" altLang="zh-CN" sz="1000" dirty="0">
                <a:solidFill>
                  <a:schemeClr val="tx1"/>
                </a:solidFill>
              </a:rPr>
              <a:t>/</a:t>
            </a:r>
            <a:r>
              <a:rPr lang="zh-CN" altLang="en-US" sz="1000" dirty="0">
                <a:solidFill>
                  <a:schemeClr val="tx1"/>
                </a:solidFill>
              </a:rPr>
              <a:t>天猫店）</a:t>
            </a:r>
            <a:endParaRPr lang="en-US" altLang="zh-CN" sz="1000" dirty="0">
              <a:solidFill>
                <a:schemeClr val="tx1"/>
              </a:solidFill>
            </a:endParaRPr>
          </a:p>
        </p:txBody>
      </p:sp>
      <p:sp>
        <p:nvSpPr>
          <p:cNvPr id="63" name="流程图: 终止 62"/>
          <p:cNvSpPr/>
          <p:nvPr/>
        </p:nvSpPr>
        <p:spPr>
          <a:xfrm>
            <a:off x="1609298" y="4208588"/>
            <a:ext cx="1733779" cy="5302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线下销售系统</a:t>
            </a:r>
            <a:endParaRPr lang="en-US" altLang="zh-CN" sz="1000" dirty="0">
              <a:solidFill>
                <a:schemeClr val="tx1"/>
              </a:solidFill>
            </a:endParaRPr>
          </a:p>
          <a:p>
            <a:pPr algn="ctr"/>
            <a:r>
              <a:rPr lang="zh-CN" altLang="en-US" sz="1000" dirty="0">
                <a:solidFill>
                  <a:schemeClr val="tx1"/>
                </a:solidFill>
              </a:rPr>
              <a:t>（人工售取票、自动售取票）</a:t>
            </a:r>
            <a:endParaRPr lang="en-US" altLang="zh-CN" sz="1000" dirty="0">
              <a:solidFill>
                <a:schemeClr val="tx1"/>
              </a:solidFill>
            </a:endParaRPr>
          </a:p>
        </p:txBody>
      </p:sp>
      <p:cxnSp>
        <p:nvCxnSpPr>
          <p:cNvPr id="65" name="连接符: 肘形 64"/>
          <p:cNvCxnSpPr>
            <a:stCxn id="49" idx="3"/>
            <a:endCxn id="17" idx="1"/>
          </p:cNvCxnSpPr>
          <p:nvPr/>
        </p:nvCxnSpPr>
        <p:spPr>
          <a:xfrm flipV="1">
            <a:off x="3365962" y="2609995"/>
            <a:ext cx="1474249" cy="43957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连接符: 肘形 68"/>
          <p:cNvCxnSpPr>
            <a:stCxn id="62" idx="3"/>
            <a:endCxn id="17" idx="1"/>
          </p:cNvCxnSpPr>
          <p:nvPr/>
        </p:nvCxnSpPr>
        <p:spPr>
          <a:xfrm flipV="1">
            <a:off x="3366838" y="2609995"/>
            <a:ext cx="1473373" cy="1205595"/>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p:cNvCxnSpPr>
            <a:stCxn id="63" idx="3"/>
            <a:endCxn id="17" idx="1"/>
          </p:cNvCxnSpPr>
          <p:nvPr/>
        </p:nvCxnSpPr>
        <p:spPr>
          <a:xfrm flipV="1">
            <a:off x="3343077" y="2609995"/>
            <a:ext cx="1497134" cy="186371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矩形: 圆角 85"/>
          <p:cNvSpPr/>
          <p:nvPr/>
        </p:nvSpPr>
        <p:spPr>
          <a:xfrm>
            <a:off x="8394575" y="4085578"/>
            <a:ext cx="1438359" cy="50177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7. 2 </a:t>
            </a:r>
            <a:r>
              <a:rPr lang="zh-CN" altLang="en-US" sz="1000" dirty="0">
                <a:solidFill>
                  <a:schemeClr val="tx1"/>
                </a:solidFill>
              </a:rPr>
              <a:t>线下订单，获得纸质票</a:t>
            </a:r>
            <a:endParaRPr lang="en-US" altLang="zh-CN" sz="1000" dirty="0">
              <a:solidFill>
                <a:schemeClr val="tx1"/>
              </a:solidFill>
            </a:endParaRPr>
          </a:p>
        </p:txBody>
      </p:sp>
      <p:cxnSp>
        <p:nvCxnSpPr>
          <p:cNvPr id="87" name="连接符: 肘形 86"/>
          <p:cNvCxnSpPr>
            <a:stCxn id="134" idx="3"/>
            <a:endCxn id="86" idx="1"/>
          </p:cNvCxnSpPr>
          <p:nvPr/>
        </p:nvCxnSpPr>
        <p:spPr>
          <a:xfrm>
            <a:off x="8007840" y="4066442"/>
            <a:ext cx="386735" cy="27002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7" name="连接符: 肘形 106"/>
          <p:cNvCxnSpPr>
            <a:stCxn id="86" idx="3"/>
            <a:endCxn id="167" idx="1"/>
          </p:cNvCxnSpPr>
          <p:nvPr/>
        </p:nvCxnSpPr>
        <p:spPr>
          <a:xfrm flipV="1">
            <a:off x="9832934" y="4080708"/>
            <a:ext cx="199103" cy="255760"/>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31" name="流程图: 终止 130"/>
          <p:cNvSpPr/>
          <p:nvPr/>
        </p:nvSpPr>
        <p:spPr>
          <a:xfrm>
            <a:off x="1617702" y="1740671"/>
            <a:ext cx="1733650" cy="369333"/>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赠票</a:t>
            </a:r>
            <a:endParaRPr lang="en-US" altLang="zh-CN" sz="1000" dirty="0">
              <a:solidFill>
                <a:schemeClr val="tx1"/>
              </a:solidFill>
            </a:endParaRPr>
          </a:p>
        </p:txBody>
      </p:sp>
      <p:cxnSp>
        <p:nvCxnSpPr>
          <p:cNvPr id="132" name="连接符: 肘形 131"/>
          <p:cNvCxnSpPr>
            <a:stCxn id="131" idx="3"/>
            <a:endCxn id="144" idx="1"/>
          </p:cNvCxnSpPr>
          <p:nvPr/>
        </p:nvCxnSpPr>
        <p:spPr>
          <a:xfrm flipV="1">
            <a:off x="3351352" y="1925337"/>
            <a:ext cx="6598632" cy="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9949984" y="1687242"/>
            <a:ext cx="1383423" cy="476190"/>
          </a:xfrm>
          <a:prstGeom prst="roundRect">
            <a:avLst>
              <a:gd name="adj" fmla="val 233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当天至景区出示赠票</a:t>
            </a:r>
            <a:endParaRPr lang="en-US" altLang="zh-CN" sz="1000" dirty="0">
              <a:solidFill>
                <a:schemeClr val="tx1"/>
              </a:solidFill>
            </a:endParaRPr>
          </a:p>
        </p:txBody>
      </p:sp>
      <p:cxnSp>
        <p:nvCxnSpPr>
          <p:cNvPr id="146" name="连接符: 肘形 145"/>
          <p:cNvCxnSpPr>
            <a:stCxn id="144" idx="3"/>
            <a:endCxn id="175" idx="0"/>
          </p:cNvCxnSpPr>
          <p:nvPr/>
        </p:nvCxnSpPr>
        <p:spPr>
          <a:xfrm flipH="1">
            <a:off x="10723748" y="1925337"/>
            <a:ext cx="609659" cy="3332572"/>
          </a:xfrm>
          <a:prstGeom prst="bentConnector4">
            <a:avLst>
              <a:gd name="adj1" fmla="val -37496"/>
              <a:gd name="adj2" fmla="val 85956"/>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93253" y="286746"/>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807720" y="2602865"/>
            <a:ext cx="1436370" cy="1322070"/>
          </a:xfrm>
          <a:prstGeom prst="rect">
            <a:avLst/>
          </a:prstGeom>
          <a:noFill/>
        </p:spPr>
        <p:txBody>
          <a:bodyPr wrap="none" rtlCol="0">
            <a:spAutoFit/>
          </a:bodyPr>
          <a:lstStyle/>
          <a:p>
            <a:r>
              <a:rPr lang="en-US" altLang="zh-CN" sz="8000" b="1">
                <a:solidFill>
                  <a:schemeClr val="bg1"/>
                </a:solidFill>
                <a:latin typeface="+mj-ea"/>
                <a:ea typeface="+mj-ea"/>
              </a:rPr>
              <a:t>01</a:t>
            </a:r>
            <a:endParaRPr lang="en-US" altLang="zh-CN" sz="8000" b="1">
              <a:solidFill>
                <a:schemeClr val="bg1"/>
              </a:solidFill>
              <a:latin typeface="+mj-ea"/>
              <a:ea typeface="+mj-ea"/>
            </a:endParaRPr>
          </a:p>
        </p:txBody>
      </p:sp>
      <p:sp>
        <p:nvSpPr>
          <p:cNvPr id="8" name="文本框 7"/>
          <p:cNvSpPr txBox="1"/>
          <p:nvPr userDrawn="1"/>
        </p:nvSpPr>
        <p:spPr>
          <a:xfrm>
            <a:off x="2379345" y="2912110"/>
            <a:ext cx="3845560" cy="645160"/>
          </a:xfrm>
          <a:prstGeom prst="rect">
            <a:avLst/>
          </a:prstGeom>
          <a:noFill/>
        </p:spPr>
        <p:txBody>
          <a:bodyPr wrap="none" rtlCol="0">
            <a:spAutoFit/>
          </a:bodyPr>
          <a:lstStyle/>
          <a:p>
            <a:r>
              <a:rPr lang="zh-CN" altLang="en-US" sz="3600" b="1" dirty="0">
                <a:solidFill>
                  <a:schemeClr val="bg1"/>
                </a:solidFill>
                <a:latin typeface="+mj-ea"/>
                <a:ea typeface="+mj-ea"/>
              </a:rPr>
              <a:t>海星育调研与思考</a:t>
            </a:r>
            <a:endParaRPr lang="zh-CN" altLang="en-US" sz="3600" b="1" dirty="0">
              <a:solidFill>
                <a:schemeClr val="bg1"/>
              </a:solidFill>
              <a:latin typeface="+mj-ea"/>
              <a:ea typeface="+mj-ea"/>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custDataLst>
              <p:tags r:id="rId1"/>
            </p:custDataLst>
          </p:nvPr>
        </p:nvSpPr>
        <p:spPr>
          <a:xfrm>
            <a:off x="8905895" y="6314400"/>
            <a:ext cx="2700000" cy="316800"/>
          </a:xfrm>
        </p:spPr>
        <p:txBody>
          <a:bodyPr/>
          <a:lstStyle>
            <a:lvl1pPr algn="r">
              <a:defRPr sz="1400">
                <a:solidFill>
                  <a:schemeClr val="bg1">
                    <a:lumMod val="50000"/>
                  </a:schemeClr>
                </a:solidFill>
              </a:defRPr>
            </a:lvl1pPr>
          </a:lstStyle>
          <a:p>
            <a:endParaRPr lang="en-US" altLang="zh-CN" dirty="0"/>
          </a:p>
        </p:txBody>
      </p:sp>
      <p:sp>
        <p:nvSpPr>
          <p:cNvPr id="2" name="文本框 1"/>
          <p:cNvSpPr txBox="1"/>
          <p:nvPr/>
        </p:nvSpPr>
        <p:spPr>
          <a:xfrm>
            <a:off x="643466" y="1684448"/>
            <a:ext cx="1290391" cy="369332"/>
          </a:xfrm>
          <a:prstGeom prst="rect">
            <a:avLst/>
          </a:prstGeom>
          <a:noFill/>
        </p:spPr>
        <p:txBody>
          <a:bodyPr wrap="square" rtlCol="0">
            <a:spAutoFit/>
          </a:bodyPr>
          <a:lstStyle/>
          <a:p>
            <a:r>
              <a:rPr kumimoji="1" lang="zh-CN" altLang="en-US" dirty="0"/>
              <a:t>财务结算</a:t>
            </a:r>
            <a:endParaRPr kumimoji="1" lang="en-US" altLang="zh-CN" dirty="0"/>
          </a:p>
        </p:txBody>
      </p:sp>
      <p:sp>
        <p:nvSpPr>
          <p:cNvPr id="4" name="文本框 3"/>
          <p:cNvSpPr txBox="1"/>
          <p:nvPr/>
        </p:nvSpPr>
        <p:spPr>
          <a:xfrm>
            <a:off x="552010" y="852555"/>
            <a:ext cx="1790065"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0046A0"/>
              </a:solidFill>
              <a:latin typeface="+mj-ea"/>
              <a:ea typeface="+mj-ea"/>
              <a:cs typeface="+mj-ea"/>
            </a:endParaRPr>
          </a:p>
        </p:txBody>
      </p:sp>
      <p:sp>
        <p:nvSpPr>
          <p:cNvPr id="6" name="矩形: 圆角 5"/>
          <p:cNvSpPr/>
          <p:nvPr/>
        </p:nvSpPr>
        <p:spPr>
          <a:xfrm>
            <a:off x="722479" y="2320069"/>
            <a:ext cx="1449128" cy="47619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商户</a:t>
            </a:r>
            <a:endParaRPr lang="zh-CN" altLang="en-US" sz="1000" dirty="0"/>
          </a:p>
        </p:txBody>
      </p:sp>
      <p:sp>
        <p:nvSpPr>
          <p:cNvPr id="8" name="矩形: 圆角 7"/>
          <p:cNvSpPr/>
          <p:nvPr/>
        </p:nvSpPr>
        <p:spPr>
          <a:xfrm>
            <a:off x="2740680" y="232007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产品实施结束，登录系统后台</a:t>
            </a:r>
            <a:endParaRPr lang="zh-CN" altLang="en-US" sz="1000" dirty="0">
              <a:solidFill>
                <a:schemeClr val="tx1"/>
              </a:solidFill>
            </a:endParaRPr>
          </a:p>
        </p:txBody>
      </p:sp>
      <p:sp>
        <p:nvSpPr>
          <p:cNvPr id="31" name="矩形: 圆角 30"/>
          <p:cNvSpPr/>
          <p:nvPr/>
        </p:nvSpPr>
        <p:spPr>
          <a:xfrm>
            <a:off x="722479" y="4410831"/>
            <a:ext cx="1451655" cy="52506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12" name="矩形: 圆角 11"/>
          <p:cNvSpPr/>
          <p:nvPr/>
        </p:nvSpPr>
        <p:spPr>
          <a:xfrm>
            <a:off x="2806996" y="3314213"/>
            <a:ext cx="1026236"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账户管理，提现</a:t>
            </a:r>
            <a:endParaRPr lang="zh-CN" altLang="en-US" sz="1000" dirty="0">
              <a:solidFill>
                <a:schemeClr val="tx1"/>
              </a:solidFill>
            </a:endParaRPr>
          </a:p>
        </p:txBody>
      </p:sp>
      <p:cxnSp>
        <p:nvCxnSpPr>
          <p:cNvPr id="20" name="连接符: 肘形 19"/>
          <p:cNvCxnSpPr>
            <a:stCxn id="8" idx="2"/>
            <a:endCxn id="12" idx="0"/>
          </p:cNvCxnSpPr>
          <p:nvPr/>
        </p:nvCxnSpPr>
        <p:spPr>
          <a:xfrm rot="5400000">
            <a:off x="3062286" y="3054089"/>
            <a:ext cx="517952" cy="229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12" idx="3"/>
            <a:endCxn id="43" idx="0"/>
          </p:cNvCxnSpPr>
          <p:nvPr/>
        </p:nvCxnSpPr>
        <p:spPr>
          <a:xfrm flipV="1">
            <a:off x="3833232" y="1684448"/>
            <a:ext cx="1094848" cy="1867861"/>
          </a:xfrm>
          <a:prstGeom prst="bentConnector4">
            <a:avLst>
              <a:gd name="adj1" fmla="val 23433"/>
              <a:gd name="adj2" fmla="val 112239"/>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矩形: 圆角 42"/>
          <p:cNvSpPr/>
          <p:nvPr/>
        </p:nvSpPr>
        <p:spPr>
          <a:xfrm>
            <a:off x="4346350" y="1684448"/>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绑定银行卡，设置支付密码</a:t>
            </a:r>
            <a:endParaRPr lang="zh-CN" altLang="en-US" sz="1000" dirty="0">
              <a:solidFill>
                <a:schemeClr val="tx1"/>
              </a:solidFill>
            </a:endParaRPr>
          </a:p>
        </p:txBody>
      </p:sp>
      <p:sp>
        <p:nvSpPr>
          <p:cNvPr id="47" name="矩形: 圆角 46"/>
          <p:cNvSpPr/>
          <p:nvPr/>
        </p:nvSpPr>
        <p:spPr>
          <a:xfrm>
            <a:off x="4351666" y="2456771"/>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输入提现信息（金额、密码）</a:t>
            </a:r>
            <a:endParaRPr lang="zh-CN" altLang="en-US" sz="1000" dirty="0">
              <a:solidFill>
                <a:schemeClr val="tx1"/>
              </a:solidFill>
            </a:endParaRPr>
          </a:p>
        </p:txBody>
      </p:sp>
      <p:cxnSp>
        <p:nvCxnSpPr>
          <p:cNvPr id="48" name="连接符: 肘形 47"/>
          <p:cNvCxnSpPr>
            <a:stCxn id="43" idx="2"/>
            <a:endCxn id="47" idx="0"/>
          </p:cNvCxnSpPr>
          <p:nvPr/>
        </p:nvCxnSpPr>
        <p:spPr>
          <a:xfrm rot="16200000" flipH="1">
            <a:off x="4782672" y="2306047"/>
            <a:ext cx="296132" cy="531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55" name="矩形: 圆角 54"/>
          <p:cNvSpPr/>
          <p:nvPr/>
        </p:nvSpPr>
        <p:spPr>
          <a:xfrm>
            <a:off x="4356574" y="3314212"/>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5.</a:t>
            </a:r>
            <a:r>
              <a:rPr lang="zh-CN" altLang="en-US" sz="1000" dirty="0">
                <a:solidFill>
                  <a:schemeClr val="tx1"/>
                </a:solidFill>
              </a:rPr>
              <a:t>提交申请</a:t>
            </a:r>
            <a:endParaRPr lang="zh-CN" altLang="en-US" sz="1000" dirty="0">
              <a:solidFill>
                <a:schemeClr val="tx1"/>
              </a:solidFill>
            </a:endParaRPr>
          </a:p>
        </p:txBody>
      </p:sp>
      <p:sp>
        <p:nvSpPr>
          <p:cNvPr id="57" name="矩形: 圆角 56"/>
          <p:cNvSpPr/>
          <p:nvPr/>
        </p:nvSpPr>
        <p:spPr>
          <a:xfrm>
            <a:off x="4353085" y="4435265"/>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运营审核</a:t>
            </a:r>
            <a:endParaRPr lang="zh-CN" altLang="en-US" sz="1000" dirty="0">
              <a:solidFill>
                <a:schemeClr val="tx1"/>
              </a:solidFill>
            </a:endParaRPr>
          </a:p>
        </p:txBody>
      </p:sp>
      <p:cxnSp>
        <p:nvCxnSpPr>
          <p:cNvPr id="58" name="连接符: 肘形 57"/>
          <p:cNvCxnSpPr>
            <a:stCxn id="47" idx="2"/>
            <a:endCxn id="55" idx="0"/>
          </p:cNvCxnSpPr>
          <p:nvPr/>
        </p:nvCxnSpPr>
        <p:spPr>
          <a:xfrm rot="16200000" flipH="1">
            <a:off x="4745225" y="3121133"/>
            <a:ext cx="381250" cy="490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p:cNvCxnSpPr>
            <a:stCxn id="55" idx="2"/>
          </p:cNvCxnSpPr>
          <p:nvPr/>
        </p:nvCxnSpPr>
        <p:spPr>
          <a:xfrm rot="5400000">
            <a:off x="4614128" y="4111091"/>
            <a:ext cx="644864" cy="348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0" name="流程图: 决策 69"/>
          <p:cNvSpPr/>
          <p:nvPr/>
        </p:nvSpPr>
        <p:spPr>
          <a:xfrm>
            <a:off x="5837222" y="4408793"/>
            <a:ext cx="1500692"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sp>
        <p:nvSpPr>
          <p:cNvPr id="71" name="矩形: 圆角 70"/>
          <p:cNvSpPr/>
          <p:nvPr/>
        </p:nvSpPr>
        <p:spPr>
          <a:xfrm>
            <a:off x="7917507" y="4435265"/>
            <a:ext cx="1123297"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财务复审</a:t>
            </a:r>
            <a:endParaRPr lang="zh-CN" altLang="en-US" sz="1000" dirty="0">
              <a:solidFill>
                <a:schemeClr val="tx1"/>
              </a:solidFill>
            </a:endParaRPr>
          </a:p>
        </p:txBody>
      </p:sp>
      <p:cxnSp>
        <p:nvCxnSpPr>
          <p:cNvPr id="74" name="连接符: 肘形 73"/>
          <p:cNvCxnSpPr>
            <a:stCxn id="70" idx="3"/>
            <a:endCxn id="71" idx="1"/>
          </p:cNvCxnSpPr>
          <p:nvPr/>
        </p:nvCxnSpPr>
        <p:spPr>
          <a:xfrm flipV="1">
            <a:off x="7337914" y="4673361"/>
            <a:ext cx="579593"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连接符: 肘形 74"/>
          <p:cNvCxnSpPr>
            <a:endCxn id="92" idx="2"/>
          </p:cNvCxnSpPr>
          <p:nvPr/>
        </p:nvCxnSpPr>
        <p:spPr>
          <a:xfrm rot="16200000" flipV="1">
            <a:off x="6275990" y="4098801"/>
            <a:ext cx="618391" cy="1591"/>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6032800" y="4122410"/>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79" name="文本框 78"/>
          <p:cNvSpPr txBox="1"/>
          <p:nvPr/>
        </p:nvSpPr>
        <p:spPr>
          <a:xfrm>
            <a:off x="7403388" y="4379677"/>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81" name="连接符: 肘形 80"/>
          <p:cNvCxnSpPr>
            <a:stCxn id="57" idx="3"/>
            <a:endCxn id="70" idx="1"/>
          </p:cNvCxnSpPr>
          <p:nvPr/>
        </p:nvCxnSpPr>
        <p:spPr>
          <a:xfrm>
            <a:off x="5516545" y="4673361"/>
            <a:ext cx="320677"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6002659" y="3314210"/>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客服电话沟通</a:t>
            </a:r>
            <a:endParaRPr lang="zh-CN" altLang="en-US" sz="1000" dirty="0">
              <a:solidFill>
                <a:schemeClr val="tx1"/>
              </a:solidFill>
            </a:endParaRPr>
          </a:p>
        </p:txBody>
      </p:sp>
      <p:sp>
        <p:nvSpPr>
          <p:cNvPr id="102" name="流程图: 决策 101"/>
          <p:cNvSpPr/>
          <p:nvPr/>
        </p:nvSpPr>
        <p:spPr>
          <a:xfrm>
            <a:off x="9447125" y="4408793"/>
            <a:ext cx="1445931" cy="52924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审核结果</a:t>
            </a:r>
            <a:endParaRPr lang="zh-CN" altLang="en-US" sz="1000" dirty="0">
              <a:solidFill>
                <a:schemeClr val="tx1"/>
              </a:solidFill>
            </a:endParaRPr>
          </a:p>
        </p:txBody>
      </p:sp>
      <p:cxnSp>
        <p:nvCxnSpPr>
          <p:cNvPr id="103" name="连接符: 肘形 102"/>
          <p:cNvCxnSpPr>
            <a:stCxn id="102" idx="3"/>
            <a:endCxn id="122" idx="2"/>
          </p:cNvCxnSpPr>
          <p:nvPr/>
        </p:nvCxnSpPr>
        <p:spPr>
          <a:xfrm flipV="1">
            <a:off x="10893056" y="3780908"/>
            <a:ext cx="131109" cy="892507"/>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连接符: 肘形 103"/>
          <p:cNvCxnSpPr>
            <a:stCxn id="102" idx="0"/>
            <a:endCxn id="92" idx="3"/>
          </p:cNvCxnSpPr>
          <p:nvPr/>
        </p:nvCxnSpPr>
        <p:spPr>
          <a:xfrm rot="16200000" flipV="1">
            <a:off x="8239862" y="2478564"/>
            <a:ext cx="856487" cy="3003972"/>
          </a:xfrm>
          <a:prstGeom prst="bent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9658465" y="4069467"/>
            <a:ext cx="597430" cy="246221"/>
          </a:xfrm>
          <a:prstGeom prst="rect">
            <a:avLst/>
          </a:prstGeom>
          <a:noFill/>
        </p:spPr>
        <p:txBody>
          <a:bodyPr wrap="square" rtlCol="0">
            <a:spAutoFit/>
          </a:bodyPr>
          <a:lstStyle/>
          <a:p>
            <a:r>
              <a:rPr lang="zh-CN" altLang="en-US" sz="1000" dirty="0">
                <a:solidFill>
                  <a:srgbClr val="2169D3"/>
                </a:solidFill>
              </a:rPr>
              <a:t>未通过</a:t>
            </a:r>
            <a:endParaRPr lang="zh-CN" altLang="en-US" sz="1000" dirty="0">
              <a:solidFill>
                <a:srgbClr val="2169D3"/>
              </a:solidFill>
            </a:endParaRPr>
          </a:p>
        </p:txBody>
      </p:sp>
      <p:sp>
        <p:nvSpPr>
          <p:cNvPr id="106" name="文本框 105"/>
          <p:cNvSpPr txBox="1"/>
          <p:nvPr/>
        </p:nvSpPr>
        <p:spPr>
          <a:xfrm>
            <a:off x="10995729" y="4331890"/>
            <a:ext cx="531681" cy="245951"/>
          </a:xfrm>
          <a:prstGeom prst="rect">
            <a:avLst/>
          </a:prstGeom>
          <a:noFill/>
        </p:spPr>
        <p:txBody>
          <a:bodyPr wrap="square" rtlCol="0">
            <a:spAutoFit/>
          </a:bodyPr>
          <a:lstStyle/>
          <a:p>
            <a:r>
              <a:rPr lang="zh-CN" altLang="en-US" sz="1000" dirty="0">
                <a:solidFill>
                  <a:srgbClr val="2169D3"/>
                </a:solidFill>
              </a:rPr>
              <a:t>通过</a:t>
            </a:r>
            <a:endParaRPr lang="zh-CN" altLang="en-US" sz="1000" dirty="0">
              <a:solidFill>
                <a:srgbClr val="2169D3"/>
              </a:solidFill>
            </a:endParaRPr>
          </a:p>
        </p:txBody>
      </p:sp>
      <p:cxnSp>
        <p:nvCxnSpPr>
          <p:cNvPr id="107" name="连接符: 肘形 106"/>
          <p:cNvCxnSpPr>
            <a:stCxn id="71" idx="3"/>
            <a:endCxn id="102" idx="1"/>
          </p:cNvCxnSpPr>
          <p:nvPr/>
        </p:nvCxnSpPr>
        <p:spPr>
          <a:xfrm>
            <a:off x="9040804" y="4673361"/>
            <a:ext cx="406321" cy="5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122" name="矩形: 圆角 121"/>
          <p:cNvSpPr/>
          <p:nvPr/>
        </p:nvSpPr>
        <p:spPr>
          <a:xfrm>
            <a:off x="10442435" y="3304717"/>
            <a:ext cx="1163460" cy="4761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6.</a:t>
            </a:r>
            <a:r>
              <a:rPr lang="zh-CN" altLang="en-US" sz="1000" dirty="0">
                <a:solidFill>
                  <a:schemeClr val="tx1"/>
                </a:solidFill>
              </a:rPr>
              <a:t>收到通知，确认金额到账</a:t>
            </a:r>
            <a:endParaRPr lang="zh-CN" altLang="en-US" sz="1000" dirty="0">
              <a:solidFill>
                <a:schemeClr val="tx1"/>
              </a:solidFill>
            </a:endParaRPr>
          </a:p>
        </p:txBody>
      </p:sp>
      <p:sp>
        <p:nvSpPr>
          <p:cNvPr id="3" name="文本框 2"/>
          <p:cNvSpPr txBox="1"/>
          <p:nvPr/>
        </p:nvSpPr>
        <p:spPr>
          <a:xfrm>
            <a:off x="8050789" y="29747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43466" y="1684448"/>
            <a:ext cx="1629249" cy="369332"/>
          </a:xfrm>
          <a:prstGeom prst="rect">
            <a:avLst/>
          </a:prstGeom>
          <a:noFill/>
        </p:spPr>
        <p:txBody>
          <a:bodyPr wrap="square" rtlCol="0">
            <a:spAutoFit/>
          </a:bodyPr>
          <a:lstStyle/>
          <a:p>
            <a:r>
              <a:rPr kumimoji="1" lang="zh-CN" altLang="en-US" dirty="0"/>
              <a:t>运营基础管理</a:t>
            </a:r>
            <a:endParaRPr kumimoji="1" lang="en-US" altLang="zh-CN" dirty="0"/>
          </a:p>
        </p:txBody>
      </p:sp>
      <p:sp>
        <p:nvSpPr>
          <p:cNvPr id="215" name="矩形: 圆角 214"/>
          <p:cNvSpPr/>
          <p:nvPr/>
        </p:nvSpPr>
        <p:spPr>
          <a:xfrm>
            <a:off x="943139" y="2654850"/>
            <a:ext cx="917558" cy="55679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运营部</a:t>
            </a:r>
            <a:endParaRPr lang="zh-CN" altLang="en-US" sz="1000" dirty="0"/>
          </a:p>
        </p:txBody>
      </p:sp>
      <p:sp>
        <p:nvSpPr>
          <p:cNvPr id="218" name="矩形: 圆角 217"/>
          <p:cNvSpPr/>
          <p:nvPr/>
        </p:nvSpPr>
        <p:spPr>
          <a:xfrm>
            <a:off x="2422899" y="2683054"/>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1.</a:t>
            </a:r>
            <a:r>
              <a:rPr lang="zh-CN" altLang="en-US" sz="1000" dirty="0">
                <a:solidFill>
                  <a:schemeClr val="tx1"/>
                </a:solidFill>
              </a:rPr>
              <a:t>分销管理</a:t>
            </a:r>
            <a:endParaRPr lang="zh-CN" altLang="en-US" sz="1000" dirty="0">
              <a:solidFill>
                <a:schemeClr val="tx1"/>
              </a:solidFill>
            </a:endParaRPr>
          </a:p>
        </p:txBody>
      </p:sp>
      <p:sp>
        <p:nvSpPr>
          <p:cNvPr id="7" name="矩形: 圆角 6"/>
          <p:cNvSpPr/>
          <p:nvPr/>
        </p:nvSpPr>
        <p:spPr>
          <a:xfrm>
            <a:off x="4262330" y="1976882"/>
            <a:ext cx="952447" cy="3890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线上直销</a:t>
            </a:r>
            <a:endParaRPr lang="zh-CN" altLang="en-US" sz="1000" dirty="0">
              <a:solidFill>
                <a:schemeClr val="tx1"/>
              </a:solidFill>
            </a:endParaRPr>
          </a:p>
        </p:txBody>
      </p:sp>
      <p:sp>
        <p:nvSpPr>
          <p:cNvPr id="9" name="矩形: 圆角 8"/>
          <p:cNvSpPr/>
          <p:nvPr/>
        </p:nvSpPr>
        <p:spPr>
          <a:xfrm>
            <a:off x="4262330" y="2546946"/>
            <a:ext cx="1489885" cy="4525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线上分销</a:t>
            </a:r>
            <a:endParaRPr lang="en-US" altLang="zh-CN" sz="1000" dirty="0">
              <a:solidFill>
                <a:schemeClr val="tx1"/>
              </a:solidFill>
            </a:endParaRPr>
          </a:p>
          <a:p>
            <a:pPr algn="ctr"/>
            <a:r>
              <a:rPr lang="zh-CN" altLang="en-US" sz="1000" dirty="0">
                <a:solidFill>
                  <a:schemeClr val="tx1"/>
                </a:solidFill>
              </a:rPr>
              <a:t>票付通、游人帮</a:t>
            </a:r>
            <a:r>
              <a:rPr lang="en-US" altLang="zh-CN" sz="1000" dirty="0">
                <a:solidFill>
                  <a:schemeClr val="tx1"/>
                </a:solidFill>
              </a:rPr>
              <a:t>……</a:t>
            </a:r>
            <a:endParaRPr lang="zh-CN" altLang="en-US" sz="1000" dirty="0">
              <a:solidFill>
                <a:schemeClr val="tx1"/>
              </a:solidFill>
            </a:endParaRPr>
          </a:p>
        </p:txBody>
      </p:sp>
      <p:sp>
        <p:nvSpPr>
          <p:cNvPr id="11" name="矩形: 圆角 10"/>
          <p:cNvSpPr/>
          <p:nvPr/>
        </p:nvSpPr>
        <p:spPr>
          <a:xfrm>
            <a:off x="4262329" y="3221474"/>
            <a:ext cx="1756252"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OTA</a:t>
            </a:r>
            <a:endParaRPr lang="en-US" altLang="zh-CN" sz="1000" dirty="0">
              <a:solidFill>
                <a:schemeClr val="tx1"/>
              </a:solidFill>
            </a:endParaRPr>
          </a:p>
          <a:p>
            <a:pPr algn="ctr"/>
            <a:r>
              <a:rPr lang="zh-CN" altLang="en-US" sz="1000" dirty="0">
                <a:solidFill>
                  <a:schemeClr val="tx1"/>
                </a:solidFill>
              </a:rPr>
              <a:t>美团、携程、驴妈妈</a:t>
            </a:r>
            <a:r>
              <a:rPr lang="en-US" altLang="zh-CN" sz="1000" dirty="0">
                <a:solidFill>
                  <a:schemeClr val="tx1"/>
                </a:solidFill>
              </a:rPr>
              <a:t>……</a:t>
            </a:r>
            <a:endParaRPr lang="zh-CN" altLang="en-US" sz="1000" dirty="0">
              <a:solidFill>
                <a:schemeClr val="tx1"/>
              </a:solidFill>
            </a:endParaRPr>
          </a:p>
        </p:txBody>
      </p:sp>
      <p:sp>
        <p:nvSpPr>
          <p:cNvPr id="13" name="矩形: 圆角 12"/>
          <p:cNvSpPr/>
          <p:nvPr/>
        </p:nvSpPr>
        <p:spPr>
          <a:xfrm>
            <a:off x="4262329" y="3788803"/>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代理商</a:t>
            </a:r>
            <a:endParaRPr lang="zh-CN" altLang="en-US" sz="1000" dirty="0">
              <a:solidFill>
                <a:schemeClr val="tx1"/>
              </a:solidFill>
            </a:endParaRPr>
          </a:p>
        </p:txBody>
      </p:sp>
      <p:cxnSp>
        <p:nvCxnSpPr>
          <p:cNvPr id="16" name="连接符: 肘形 15"/>
          <p:cNvCxnSpPr>
            <a:stCxn id="218" idx="3"/>
          </p:cNvCxnSpPr>
          <p:nvPr/>
        </p:nvCxnSpPr>
        <p:spPr>
          <a:xfrm flipV="1">
            <a:off x="3751968" y="2148990"/>
            <a:ext cx="510362" cy="772159"/>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218" idx="3"/>
            <a:endCxn id="9" idx="1"/>
          </p:cNvCxnSpPr>
          <p:nvPr/>
        </p:nvCxnSpPr>
        <p:spPr>
          <a:xfrm flipV="1">
            <a:off x="3751968" y="2773232"/>
            <a:ext cx="510362" cy="147917"/>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218" idx="3"/>
            <a:endCxn id="11" idx="1"/>
          </p:cNvCxnSpPr>
          <p:nvPr/>
        </p:nvCxnSpPr>
        <p:spPr>
          <a:xfrm>
            <a:off x="3751968" y="2921149"/>
            <a:ext cx="510361" cy="493502"/>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连接符: 肘形 223"/>
          <p:cNvCxnSpPr>
            <a:stCxn id="218" idx="3"/>
            <a:endCxn id="13" idx="1"/>
          </p:cNvCxnSpPr>
          <p:nvPr/>
        </p:nvCxnSpPr>
        <p:spPr>
          <a:xfrm>
            <a:off x="3751968" y="2921149"/>
            <a:ext cx="510361" cy="10599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2" name="矩形: 圆角 231"/>
          <p:cNvSpPr/>
          <p:nvPr/>
        </p:nvSpPr>
        <p:spPr>
          <a:xfrm>
            <a:off x="7360462" y="2761421"/>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2.</a:t>
            </a:r>
            <a:r>
              <a:rPr lang="zh-CN" altLang="en-US" sz="1000" dirty="0">
                <a:solidFill>
                  <a:schemeClr val="tx1"/>
                </a:solidFill>
              </a:rPr>
              <a:t>财务结算</a:t>
            </a:r>
            <a:endParaRPr lang="zh-CN" altLang="en-US" sz="1000" dirty="0">
              <a:solidFill>
                <a:schemeClr val="tx1"/>
              </a:solidFill>
            </a:endParaRPr>
          </a:p>
        </p:txBody>
      </p:sp>
      <p:sp>
        <p:nvSpPr>
          <p:cNvPr id="233" name="矩形: 圆角 232"/>
          <p:cNvSpPr/>
          <p:nvPr/>
        </p:nvSpPr>
        <p:spPr>
          <a:xfrm>
            <a:off x="9280896" y="2612540"/>
            <a:ext cx="1756252" cy="7736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支付结算平台接入</a:t>
            </a:r>
            <a:endParaRPr lang="en-US" altLang="zh-CN" sz="1000" dirty="0">
              <a:solidFill>
                <a:schemeClr val="tx1"/>
              </a:solidFill>
            </a:endParaRPr>
          </a:p>
          <a:p>
            <a:pPr algn="ctr"/>
            <a:r>
              <a:rPr lang="zh-CN" altLang="en-US" sz="1000" dirty="0">
                <a:solidFill>
                  <a:schemeClr val="tx1"/>
                </a:solidFill>
              </a:rPr>
              <a:t>（微信支付、支付宝、银联、海新域支付系统</a:t>
            </a:r>
            <a:r>
              <a:rPr lang="en-US" altLang="zh-CN" sz="1000" dirty="0">
                <a:solidFill>
                  <a:schemeClr val="tx1"/>
                </a:solidFill>
              </a:rPr>
              <a:t>……</a:t>
            </a:r>
            <a:r>
              <a:rPr lang="zh-CN" altLang="en-US" sz="1000" dirty="0">
                <a:solidFill>
                  <a:schemeClr val="tx1"/>
                </a:solidFill>
              </a:rPr>
              <a:t>）</a:t>
            </a:r>
            <a:endParaRPr lang="zh-CN" altLang="en-US" sz="1000" dirty="0">
              <a:solidFill>
                <a:schemeClr val="tx1"/>
              </a:solidFill>
            </a:endParaRPr>
          </a:p>
        </p:txBody>
      </p:sp>
      <p:cxnSp>
        <p:nvCxnSpPr>
          <p:cNvPr id="234" name="连接符: 肘形 233"/>
          <p:cNvCxnSpPr>
            <a:stCxn id="232" idx="3"/>
            <a:endCxn id="233" idx="1"/>
          </p:cNvCxnSpPr>
          <p:nvPr/>
        </p:nvCxnSpPr>
        <p:spPr>
          <a:xfrm flipV="1">
            <a:off x="8689531" y="2999373"/>
            <a:ext cx="591365" cy="143"/>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0" name="矩形: 圆角 239"/>
          <p:cNvSpPr/>
          <p:nvPr/>
        </p:nvSpPr>
        <p:spPr>
          <a:xfrm>
            <a:off x="2422899" y="5154287"/>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3.</a:t>
            </a:r>
            <a:r>
              <a:rPr lang="zh-CN" altLang="en-US" sz="1000" dirty="0">
                <a:solidFill>
                  <a:schemeClr val="tx1"/>
                </a:solidFill>
              </a:rPr>
              <a:t>会员管理</a:t>
            </a:r>
            <a:endParaRPr lang="zh-CN" altLang="en-US" sz="1000" dirty="0">
              <a:solidFill>
                <a:schemeClr val="tx1"/>
              </a:solidFill>
            </a:endParaRPr>
          </a:p>
        </p:txBody>
      </p:sp>
      <p:sp>
        <p:nvSpPr>
          <p:cNvPr id="50" name="矩形: 圆角 49"/>
          <p:cNvSpPr/>
          <p:nvPr/>
        </p:nvSpPr>
        <p:spPr>
          <a:xfrm>
            <a:off x="2422898" y="5948079"/>
            <a:ext cx="1329069" cy="4761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4.</a:t>
            </a:r>
            <a:r>
              <a:rPr lang="zh-CN" altLang="en-US" sz="1000" dirty="0">
                <a:solidFill>
                  <a:schemeClr val="tx1"/>
                </a:solidFill>
              </a:rPr>
              <a:t>数据报表</a:t>
            </a:r>
            <a:endParaRPr lang="zh-CN" altLang="en-US" sz="1000" dirty="0">
              <a:solidFill>
                <a:schemeClr val="tx1"/>
              </a:solidFill>
            </a:endParaRPr>
          </a:p>
        </p:txBody>
      </p:sp>
      <p:sp>
        <p:nvSpPr>
          <p:cNvPr id="4" name="文本框 3"/>
          <p:cNvSpPr txBox="1"/>
          <p:nvPr/>
        </p:nvSpPr>
        <p:spPr>
          <a:xfrm>
            <a:off x="643466" y="818937"/>
            <a:ext cx="2976482" cy="506934"/>
          </a:xfrm>
          <a:prstGeom prst="rect">
            <a:avLst/>
          </a:prstGeom>
          <a:noFill/>
        </p:spPr>
        <p:txBody>
          <a:bodyPr wrap="square" rIns="71755" rtlCol="0">
            <a:spAutoFit/>
          </a:bodyPr>
          <a:lstStyle/>
          <a:p>
            <a:pPr algn="l">
              <a:lnSpc>
                <a:spcPct val="120000"/>
              </a:lnSpc>
              <a:spcBef>
                <a:spcPts val="0"/>
              </a:spcBef>
              <a:spcAft>
                <a:spcPts val="0"/>
              </a:spcAft>
            </a:pPr>
            <a:r>
              <a:rPr lang="zh-CN" altLang="en-US" sz="2400" b="1" dirty="0">
                <a:solidFill>
                  <a:srgbClr val="0046A0"/>
                </a:solidFill>
                <a:latin typeface="+mj-ea"/>
                <a:ea typeface="+mj-ea"/>
                <a:cs typeface="+mj-ea"/>
              </a:rPr>
              <a:t>业务场景</a:t>
            </a:r>
            <a:endParaRPr lang="en-US" altLang="zh-CN" sz="2400" b="1" dirty="0">
              <a:solidFill>
                <a:srgbClr val="FF0000"/>
              </a:solidFill>
              <a:latin typeface="+mj-ea"/>
              <a:ea typeface="+mj-ea"/>
              <a:cs typeface="+mj-ea"/>
            </a:endParaRPr>
          </a:p>
        </p:txBody>
      </p:sp>
      <p:sp>
        <p:nvSpPr>
          <p:cNvPr id="30" name="矩形: 圆角 29"/>
          <p:cNvSpPr/>
          <p:nvPr/>
        </p:nvSpPr>
        <p:spPr>
          <a:xfrm>
            <a:off x="4262329" y="4402645"/>
            <a:ext cx="952448" cy="3846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O2O</a:t>
            </a:r>
            <a:r>
              <a:rPr lang="zh-CN" altLang="en-US" sz="1000" dirty="0">
                <a:solidFill>
                  <a:schemeClr val="tx1"/>
                </a:solidFill>
              </a:rPr>
              <a:t>分销</a:t>
            </a:r>
            <a:endParaRPr lang="zh-CN" altLang="en-US" sz="1000" dirty="0">
              <a:solidFill>
                <a:schemeClr val="tx1"/>
              </a:solidFill>
            </a:endParaRPr>
          </a:p>
        </p:txBody>
      </p:sp>
      <p:cxnSp>
        <p:nvCxnSpPr>
          <p:cNvPr id="31" name="连接符: 肘形 30"/>
          <p:cNvCxnSpPr>
            <a:stCxn id="218" idx="3"/>
            <a:endCxn id="30" idx="1"/>
          </p:cNvCxnSpPr>
          <p:nvPr/>
        </p:nvCxnSpPr>
        <p:spPr>
          <a:xfrm>
            <a:off x="3751968" y="2921149"/>
            <a:ext cx="510361" cy="1673806"/>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35" name="矩形: 圆角 234"/>
          <p:cNvSpPr/>
          <p:nvPr/>
        </p:nvSpPr>
        <p:spPr>
          <a:xfrm>
            <a:off x="4409411" y="5199683"/>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会员等级、权益设置、积分</a:t>
            </a:r>
            <a:r>
              <a:rPr lang="en-US" altLang="zh-CN" sz="1000" dirty="0">
                <a:solidFill>
                  <a:schemeClr val="tx1"/>
                </a:solidFill>
              </a:rPr>
              <a:t>……</a:t>
            </a:r>
            <a:endParaRPr lang="zh-CN" altLang="en-US" sz="1000" dirty="0">
              <a:solidFill>
                <a:schemeClr val="tx1"/>
              </a:solidFill>
            </a:endParaRPr>
          </a:p>
        </p:txBody>
      </p:sp>
      <p:cxnSp>
        <p:nvCxnSpPr>
          <p:cNvPr id="236" name="连接符: 肘形 235"/>
          <p:cNvCxnSpPr>
            <a:stCxn id="240" idx="3"/>
            <a:endCxn id="235" idx="1"/>
          </p:cNvCxnSpPr>
          <p:nvPr/>
        </p:nvCxnSpPr>
        <p:spPr>
          <a:xfrm>
            <a:off x="3751968" y="5392382"/>
            <a:ext cx="657443" cy="478"/>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8" name="矩形: 圆角 247"/>
          <p:cNvSpPr/>
          <p:nvPr/>
        </p:nvSpPr>
        <p:spPr>
          <a:xfrm>
            <a:off x="4409410" y="5994361"/>
            <a:ext cx="2246569" cy="3863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订单统计、销售统计、渠道统计等</a:t>
            </a:r>
            <a:endParaRPr lang="zh-CN" altLang="en-US" sz="1000" dirty="0">
              <a:solidFill>
                <a:schemeClr val="tx1"/>
              </a:solidFill>
            </a:endParaRPr>
          </a:p>
        </p:txBody>
      </p:sp>
      <p:cxnSp>
        <p:nvCxnSpPr>
          <p:cNvPr id="249" name="连接符: 肘形 248"/>
          <p:cNvCxnSpPr>
            <a:stCxn id="50" idx="3"/>
            <a:endCxn id="248" idx="1"/>
          </p:cNvCxnSpPr>
          <p:nvPr/>
        </p:nvCxnSpPr>
        <p:spPr>
          <a:xfrm>
            <a:off x="3751967" y="6186174"/>
            <a:ext cx="657443" cy="1364"/>
          </a:xfrm>
          <a:prstGeom prst="bentConnector3">
            <a:avLst>
              <a:gd name="adj1" fmla="val 50000"/>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024996" y="295717"/>
            <a:ext cx="1980029" cy="523220"/>
          </a:xfrm>
          <a:prstGeom prst="rect">
            <a:avLst/>
          </a:prstGeom>
          <a:noFill/>
        </p:spPr>
        <p:txBody>
          <a:bodyPr wrap="none" rtlCol="0">
            <a:spAutoFit/>
          </a:bodyPr>
          <a:lstStyle/>
          <a:p>
            <a:r>
              <a:rPr kumimoji="1" lang="zh-CN" altLang="en-US" sz="2800" b="1" dirty="0">
                <a:solidFill>
                  <a:schemeClr val="accent1">
                    <a:lumMod val="75000"/>
                  </a:schemeClr>
                </a:solidFill>
              </a:rPr>
              <a:t>非雪季运营</a:t>
            </a:r>
            <a:endParaRPr kumimoji="1" lang="zh-CN" altLang="en-US" sz="2800" b="1" dirty="0">
              <a:solidFill>
                <a:schemeClr val="accent1">
                  <a:lumMod val="75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312" y="76763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私</a:t>
            </a:r>
            <a:r>
              <a:rPr lang="zh-CN" sz="2400" b="1" dirty="0">
                <a:solidFill>
                  <a:srgbClr val="0046A0"/>
                </a:solidFill>
                <a:latin typeface="+mj-ea"/>
                <a:ea typeface="+mj-ea"/>
                <a:cs typeface="+mj-ea"/>
              </a:rPr>
              <a:t>有化</a:t>
            </a:r>
            <a:r>
              <a:rPr lang="zh-CN" sz="2400" b="1" dirty="0">
                <a:solidFill>
                  <a:srgbClr val="0046A0"/>
                </a:solidFill>
                <a:latin typeface="+mj-ea"/>
                <a:ea typeface="+mj-ea"/>
                <a:cs typeface="+mj-ea"/>
              </a:rPr>
              <a:t>部署</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757555" y="2792095"/>
            <a:ext cx="10298430" cy="675640"/>
          </a:xfrm>
          <a:prstGeom prst="rect">
            <a:avLst/>
          </a:prstGeom>
          <a:noFill/>
        </p:spPr>
        <p:txBody>
          <a:bodyPr wrap="none" rtlCol="0">
            <a:spAutoFit/>
          </a:bodyPr>
          <a:p>
            <a:r>
              <a:rPr lang="zh-CN" altLang="en-US" sz="2000"/>
              <a:t>目的：</a:t>
            </a:r>
            <a:endParaRPr lang="zh-CN" altLang="en-US" sz="2000"/>
          </a:p>
          <a:p>
            <a:pPr marL="285750" indent="-285750">
              <a:buFont typeface="Wingdings" panose="05000000000000000000" charset="0"/>
              <a:buChar char=""/>
            </a:pPr>
            <a:r>
              <a:rPr lang="zh-CN" altLang="en-US"/>
              <a:t>西山滑雪场</a:t>
            </a:r>
            <a:r>
              <a:rPr lang="zh-CN" altLang="en-US"/>
              <a:t>雪季系统独立部署，拥有所有系统权限及功能。方便后续</a:t>
            </a:r>
            <a:r>
              <a:rPr lang="zh-CN" altLang="en-US"/>
              <a:t>与非雪季系统进行系统</a:t>
            </a:r>
            <a:r>
              <a:rPr lang="zh-CN" altLang="en-US"/>
              <a:t>集成。</a:t>
            </a:r>
            <a:endParaRPr lang="zh-CN" altLang="en-US"/>
          </a:p>
        </p:txBody>
      </p:sp>
      <p:sp>
        <p:nvSpPr>
          <p:cNvPr id="6" name="文本框 5"/>
          <p:cNvSpPr txBox="1"/>
          <p:nvPr/>
        </p:nvSpPr>
        <p:spPr>
          <a:xfrm>
            <a:off x="757555" y="3990975"/>
            <a:ext cx="3440430" cy="675640"/>
          </a:xfrm>
          <a:prstGeom prst="rect">
            <a:avLst/>
          </a:prstGeom>
          <a:noFill/>
        </p:spPr>
        <p:txBody>
          <a:bodyPr wrap="none" rtlCol="0">
            <a:spAutoFit/>
          </a:bodyPr>
          <a:p>
            <a:r>
              <a:rPr lang="zh-CN" altLang="en-US" sz="2000"/>
              <a:t>部署实施：</a:t>
            </a:r>
            <a:endParaRPr lang="zh-CN" altLang="en-US" sz="2000"/>
          </a:p>
          <a:p>
            <a:pPr marL="285750" indent="-285750">
              <a:buFont typeface="Wingdings" panose="05000000000000000000" charset="0"/>
              <a:buChar char=""/>
            </a:pPr>
            <a:r>
              <a:rPr lang="zh-CN" altLang="en-US"/>
              <a:t>亿思维负责私有化</a:t>
            </a:r>
            <a:r>
              <a:rPr lang="zh-CN" altLang="en-US"/>
              <a:t>部署实施。</a:t>
            </a:r>
            <a:endParaRPr lang="zh-CN" altLang="en-US"/>
          </a:p>
        </p:txBody>
      </p:sp>
      <p:sp>
        <p:nvSpPr>
          <p:cNvPr id="7" name="文本框 6"/>
          <p:cNvSpPr txBox="1"/>
          <p:nvPr/>
        </p:nvSpPr>
        <p:spPr>
          <a:xfrm>
            <a:off x="757555" y="1593215"/>
            <a:ext cx="10298430" cy="953135"/>
          </a:xfrm>
          <a:prstGeom prst="rect">
            <a:avLst/>
          </a:prstGeom>
          <a:noFill/>
        </p:spPr>
        <p:txBody>
          <a:bodyPr wrap="none" rtlCol="0">
            <a:spAutoFit/>
          </a:bodyPr>
          <a:p>
            <a:r>
              <a:rPr lang="zh-CN" altLang="en-US" sz="2000"/>
              <a:t>原因：</a:t>
            </a:r>
            <a:endParaRPr lang="zh-CN" altLang="en-US" sz="2000"/>
          </a:p>
          <a:p>
            <a:pPr marL="285750" indent="-285750">
              <a:buFont typeface="Wingdings" panose="05000000000000000000" charset="0"/>
              <a:buChar char=""/>
            </a:pPr>
            <a:r>
              <a:rPr lang="zh-CN" altLang="en-US"/>
              <a:t>多个雪场共用一套亿思维的雪季系统，分配给西山滑雪场只有运营数据</a:t>
            </a:r>
            <a:r>
              <a:rPr lang="zh-CN" altLang="en-US"/>
              <a:t>查看权限，其他的系统</a:t>
            </a:r>
            <a:r>
              <a:rPr lang="zh-CN" altLang="en-US"/>
              <a:t>权限</a:t>
            </a:r>
            <a:endParaRPr lang="zh-CN" altLang="en-US"/>
          </a:p>
          <a:p>
            <a:r>
              <a:rPr lang="en-US" altLang="zh-CN"/>
              <a:t>   </a:t>
            </a:r>
            <a:r>
              <a:rPr lang="zh-CN" altLang="en-US"/>
              <a:t>及功能无法</a:t>
            </a:r>
            <a:r>
              <a:rPr lang="zh-CN" altLang="en-US"/>
              <a:t>使用。</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83621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部署流程</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流程图: 过程 3"/>
          <p:cNvSpPr/>
          <p:nvPr/>
        </p:nvSpPr>
        <p:spPr>
          <a:xfrm>
            <a:off x="943610" y="3439795"/>
            <a:ext cx="134429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服务器环境</a:t>
            </a:r>
            <a:r>
              <a:rPr lang="zh-CN" altLang="en-US" sz="1600"/>
              <a:t>初始化</a:t>
            </a:r>
            <a:endParaRPr lang="zh-CN" altLang="en-US" sz="1600"/>
          </a:p>
        </p:txBody>
      </p:sp>
      <p:sp>
        <p:nvSpPr>
          <p:cNvPr id="8" name="流程图: 过程 7"/>
          <p:cNvSpPr/>
          <p:nvPr/>
        </p:nvSpPr>
        <p:spPr>
          <a:xfrm>
            <a:off x="3020060" y="3528060"/>
            <a:ext cx="116459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a:t>
            </a:r>
            <a:r>
              <a:rPr lang="zh-CN" altLang="en-US" sz="1600"/>
              <a:t>迁移</a:t>
            </a:r>
            <a:endParaRPr lang="zh-CN" altLang="en-US" sz="1600"/>
          </a:p>
        </p:txBody>
      </p:sp>
      <p:sp>
        <p:nvSpPr>
          <p:cNvPr id="12" name="流程图: 过程 11"/>
          <p:cNvSpPr/>
          <p:nvPr/>
        </p:nvSpPr>
        <p:spPr>
          <a:xfrm>
            <a:off x="5087620" y="4335145"/>
            <a:ext cx="116395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t>OTA</a:t>
            </a:r>
            <a:r>
              <a:rPr lang="zh-CN" altLang="en-US" sz="1600"/>
              <a:t>分销商</a:t>
            </a:r>
            <a:r>
              <a:rPr lang="zh-CN" altLang="en-US" sz="1600"/>
              <a:t>调整</a:t>
            </a:r>
            <a:endParaRPr lang="zh-CN" altLang="en-US" sz="1600"/>
          </a:p>
        </p:txBody>
      </p:sp>
      <p:sp>
        <p:nvSpPr>
          <p:cNvPr id="13" name="流程图: 过程 12"/>
          <p:cNvSpPr/>
          <p:nvPr/>
        </p:nvSpPr>
        <p:spPr>
          <a:xfrm>
            <a:off x="5087620" y="3531870"/>
            <a:ext cx="111442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私有化小程序</a:t>
            </a:r>
            <a:endParaRPr lang="zh-CN" altLang="en-US" sz="1600"/>
          </a:p>
        </p:txBody>
      </p:sp>
      <p:sp>
        <p:nvSpPr>
          <p:cNvPr id="14" name="流程图: 过程 13"/>
          <p:cNvSpPr/>
          <p:nvPr/>
        </p:nvSpPr>
        <p:spPr>
          <a:xfrm>
            <a:off x="6979285" y="3531870"/>
            <a:ext cx="116332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集成</a:t>
            </a:r>
            <a:r>
              <a:rPr lang="zh-CN" altLang="en-US" sz="1600"/>
              <a:t>测试</a:t>
            </a:r>
            <a:endParaRPr lang="zh-CN" altLang="en-US" sz="1600"/>
          </a:p>
        </p:txBody>
      </p:sp>
      <p:sp>
        <p:nvSpPr>
          <p:cNvPr id="15" name="流程图: 终止 14"/>
          <p:cNvSpPr/>
          <p:nvPr/>
        </p:nvSpPr>
        <p:spPr>
          <a:xfrm>
            <a:off x="10647680" y="3524250"/>
            <a:ext cx="914400" cy="6121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a:t>
            </a:r>
            <a:r>
              <a:rPr lang="zh-CN" altLang="en-US" sz="1600"/>
              <a:t>完毕</a:t>
            </a:r>
            <a:endParaRPr lang="zh-CN" altLang="en-US" sz="1600"/>
          </a:p>
        </p:txBody>
      </p:sp>
      <p:sp>
        <p:nvSpPr>
          <p:cNvPr id="16" name="流程图: 过程 15"/>
          <p:cNvSpPr/>
          <p:nvPr/>
        </p:nvSpPr>
        <p:spPr>
          <a:xfrm>
            <a:off x="8766175" y="3518535"/>
            <a:ext cx="1162685"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正式</a:t>
            </a:r>
            <a:r>
              <a:rPr lang="zh-CN" altLang="en-US" sz="1600"/>
              <a:t>发布</a:t>
            </a:r>
            <a:endParaRPr lang="zh-CN" altLang="en-US" sz="1600"/>
          </a:p>
        </p:txBody>
      </p:sp>
      <p:sp>
        <p:nvSpPr>
          <p:cNvPr id="19" name="流程图: 过程 18"/>
          <p:cNvSpPr/>
          <p:nvPr/>
        </p:nvSpPr>
        <p:spPr>
          <a:xfrm>
            <a:off x="5062855" y="2494915"/>
            <a:ext cx="1120775" cy="78676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部署客户端</a:t>
            </a:r>
            <a:endParaRPr lang="zh-CN" altLang="en-US" sz="1600"/>
          </a:p>
        </p:txBody>
      </p:sp>
      <p:cxnSp>
        <p:nvCxnSpPr>
          <p:cNvPr id="20" name="直接箭头连接符 19"/>
          <p:cNvCxnSpPr>
            <a:stCxn id="4" idx="3"/>
            <a:endCxn id="8" idx="1"/>
          </p:cNvCxnSpPr>
          <p:nvPr/>
        </p:nvCxnSpPr>
        <p:spPr>
          <a:xfrm>
            <a:off x="2287905" y="3833495"/>
            <a:ext cx="732155"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3"/>
          </p:cNvCxnSpPr>
          <p:nvPr/>
        </p:nvCxnSpPr>
        <p:spPr>
          <a:xfrm>
            <a:off x="4184650" y="3834130"/>
            <a:ext cx="895350" cy="8997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19" idx="1"/>
          </p:cNvCxnSpPr>
          <p:nvPr/>
        </p:nvCxnSpPr>
        <p:spPr>
          <a:xfrm rot="16200000">
            <a:off x="4382770" y="3139440"/>
            <a:ext cx="930910" cy="42926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13" idx="1"/>
          </p:cNvCxnSpPr>
          <p:nvPr/>
        </p:nvCxnSpPr>
        <p:spPr>
          <a:xfrm>
            <a:off x="4184650" y="3834130"/>
            <a:ext cx="902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3" idx="3"/>
          </p:cNvCxnSpPr>
          <p:nvPr/>
        </p:nvCxnSpPr>
        <p:spPr>
          <a:xfrm flipV="1">
            <a:off x="6202045" y="3819525"/>
            <a:ext cx="785495" cy="18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4" idx="3"/>
            <a:endCxn id="16" idx="1"/>
          </p:cNvCxnSpPr>
          <p:nvPr/>
        </p:nvCxnSpPr>
        <p:spPr>
          <a:xfrm flipV="1">
            <a:off x="8142605" y="3824605"/>
            <a:ext cx="623570" cy="13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15" idx="1"/>
          </p:cNvCxnSpPr>
          <p:nvPr/>
        </p:nvCxnSpPr>
        <p:spPr>
          <a:xfrm>
            <a:off x="9928860" y="3824605"/>
            <a:ext cx="718820" cy="57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19" idx="3"/>
          </p:cNvCxnSpPr>
          <p:nvPr/>
        </p:nvCxnSpPr>
        <p:spPr>
          <a:xfrm>
            <a:off x="6183630" y="2888615"/>
            <a:ext cx="483235" cy="97980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12" idx="3"/>
          </p:cNvCxnSpPr>
          <p:nvPr/>
        </p:nvCxnSpPr>
        <p:spPr>
          <a:xfrm flipV="1">
            <a:off x="6251575" y="3823970"/>
            <a:ext cx="415290" cy="817245"/>
          </a:xfrm>
          <a:prstGeom prst="bent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系统</a:t>
            </a:r>
            <a:r>
              <a:rPr lang="zh-CN" sz="2400" b="1" dirty="0">
                <a:solidFill>
                  <a:srgbClr val="0046A0"/>
                </a:solidFill>
                <a:latin typeface="+mj-ea"/>
                <a:ea typeface="+mj-ea"/>
                <a:cs typeface="+mj-ea"/>
              </a:rPr>
              <a:t>集成</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4" name="文本框 3"/>
          <p:cNvSpPr txBox="1"/>
          <p:nvPr/>
        </p:nvSpPr>
        <p:spPr>
          <a:xfrm>
            <a:off x="721360" y="1564005"/>
            <a:ext cx="10984230" cy="1506855"/>
          </a:xfrm>
          <a:prstGeom prst="rect">
            <a:avLst/>
          </a:prstGeom>
          <a:noFill/>
        </p:spPr>
        <p:txBody>
          <a:bodyPr wrap="none" rtlCol="0">
            <a:spAutoFit/>
          </a:bodyPr>
          <a:p>
            <a:r>
              <a:rPr lang="zh-CN" altLang="en-US" sz="2000"/>
              <a:t>背景：</a:t>
            </a:r>
            <a:endParaRPr lang="zh-CN" altLang="en-US" sz="2000"/>
          </a:p>
          <a:p>
            <a:pPr marL="285750" indent="-285750">
              <a:buFont typeface="Wingdings" panose="05000000000000000000" charset="0"/>
              <a:buChar char=""/>
            </a:pPr>
            <a:r>
              <a:rPr lang="zh-CN" altLang="en-US"/>
              <a:t>随着园区数字化建设的发展，应用的业务系统越来越多，但因为业务系统建设有先后，导致彼此之间</a:t>
            </a:r>
            <a:r>
              <a:rPr lang="zh-CN" altLang="en-US"/>
              <a:t>连通</a:t>
            </a:r>
            <a:endParaRPr lang="zh-CN" altLang="en-US"/>
          </a:p>
          <a:p>
            <a:pPr indent="0">
              <a:buFont typeface="Wingdings" panose="05000000000000000000" charset="0"/>
              <a:buNone/>
            </a:pPr>
            <a:r>
              <a:rPr lang="en-US" altLang="zh-CN"/>
              <a:t>  </a:t>
            </a:r>
            <a:r>
              <a:rPr lang="zh-CN" altLang="en-US"/>
              <a:t>交互非常困难，每套系统都有各自的系统管理，需要记忆多套用户名和密码，在系统之间来回切换。针对</a:t>
            </a:r>
            <a:endParaRPr lang="zh-CN" altLang="en-US"/>
          </a:p>
          <a:p>
            <a:pPr indent="0">
              <a:buFont typeface="Wingdings" panose="05000000000000000000" charset="0"/>
              <a:buNone/>
            </a:pPr>
            <a:r>
              <a:rPr lang="zh-CN" altLang="en-US"/>
              <a:t> </a:t>
            </a:r>
            <a:r>
              <a:rPr lang="en-US" altLang="zh-CN"/>
              <a:t> </a:t>
            </a:r>
            <a:r>
              <a:rPr lang="zh-CN" altLang="en-US"/>
              <a:t>这种情况，需要从基础数据整合、业务数据交互、门户统一展现与接口技术等多个角度来实现系统之间</a:t>
            </a:r>
            <a:r>
              <a:rPr lang="zh-CN" altLang="en-US"/>
              <a:t>的</a:t>
            </a:r>
            <a:endParaRPr lang="zh-CN" altLang="en-US"/>
          </a:p>
          <a:p>
            <a:pPr indent="0">
              <a:buFont typeface="Wingdings" panose="05000000000000000000" charset="0"/>
              <a:buNone/>
            </a:pPr>
            <a:r>
              <a:rPr lang="zh-CN" altLang="en-US"/>
              <a:t> </a:t>
            </a:r>
            <a:r>
              <a:rPr lang="en-US" altLang="zh-CN"/>
              <a:t> </a:t>
            </a:r>
            <a:r>
              <a:rPr lang="zh-CN" altLang="en-US"/>
              <a:t>整合。</a:t>
            </a:r>
            <a:endParaRPr lang="zh-CN" altLang="en-US"/>
          </a:p>
        </p:txBody>
      </p:sp>
      <p:sp>
        <p:nvSpPr>
          <p:cNvPr id="9" name="文本框 8"/>
          <p:cNvSpPr txBox="1"/>
          <p:nvPr/>
        </p:nvSpPr>
        <p:spPr>
          <a:xfrm>
            <a:off x="659765" y="3669665"/>
            <a:ext cx="10873105" cy="1260475"/>
          </a:xfrm>
          <a:prstGeom prst="rect">
            <a:avLst/>
          </a:prstGeom>
          <a:noFill/>
        </p:spPr>
        <p:txBody>
          <a:bodyPr wrap="square" rtlCol="0">
            <a:spAutoFit/>
          </a:bodyPr>
          <a:p>
            <a:pPr algn="l"/>
            <a:endParaRPr lang="zh-CN" altLang="en-US" sz="2000"/>
          </a:p>
          <a:p>
            <a:pPr algn="l"/>
            <a:r>
              <a:rPr lang="zh-CN" altLang="en-US" sz="2000"/>
              <a:t>目标：</a:t>
            </a:r>
            <a:endParaRPr lang="zh-CN" altLang="en-US" sz="2000"/>
          </a:p>
          <a:p>
            <a:pPr marL="285750" indent="-285750" algn="l">
              <a:buFont typeface="Wingdings" panose="05000000000000000000" charset="0"/>
              <a:buChar char=""/>
            </a:pPr>
            <a:r>
              <a:rPr lang="zh-CN" altLang="en-US">
                <a:sym typeface="+mn-ea"/>
              </a:rPr>
              <a:t>通过系统集成的方式，实现统一的组织机构权限管理、身份认证授权、单点登录、门户页面集成、数据共享与</a:t>
            </a:r>
            <a:r>
              <a:rPr lang="zh-CN" altLang="en-US">
                <a:sym typeface="+mn-ea"/>
              </a:rPr>
              <a:t>整合。</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452880" cy="398780"/>
          </a:xfrm>
          <a:prstGeom prst="rect">
            <a:avLst/>
          </a:prstGeom>
          <a:noFill/>
        </p:spPr>
        <p:txBody>
          <a:bodyPr wrap="none" rtlCol="0">
            <a:spAutoFit/>
          </a:bodyPr>
          <a:p>
            <a:r>
              <a:rPr lang="en-US" altLang="zh-CN" sz="2000"/>
              <a:t>1.</a:t>
            </a:r>
            <a:r>
              <a:rPr lang="zh-CN" altLang="en-US" sz="2000"/>
              <a:t>单点登录</a:t>
            </a:r>
            <a:endParaRPr lang="zh-CN" altLang="en-US" sz="2000"/>
          </a:p>
        </p:txBody>
      </p:sp>
      <p:sp>
        <p:nvSpPr>
          <p:cNvPr id="6" name="圆角矩形 5"/>
          <p:cNvSpPr/>
          <p:nvPr/>
        </p:nvSpPr>
        <p:spPr>
          <a:xfrm>
            <a:off x="114744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用户</a:t>
            </a:r>
            <a:endParaRPr lang="zh-CN" altLang="en-US" sz="1600"/>
          </a:p>
        </p:txBody>
      </p:sp>
      <p:sp>
        <p:nvSpPr>
          <p:cNvPr id="8" name="六边形 7"/>
          <p:cNvSpPr/>
          <p:nvPr/>
        </p:nvSpPr>
        <p:spPr>
          <a:xfrm>
            <a:off x="422338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雪季</a:t>
            </a:r>
            <a:r>
              <a:rPr lang="zh-CN" altLang="en-US" sz="1600"/>
              <a:t>系统</a:t>
            </a:r>
            <a:endParaRPr lang="zh-CN" altLang="en-US" sz="1600"/>
          </a:p>
        </p:txBody>
      </p:sp>
      <p:sp>
        <p:nvSpPr>
          <p:cNvPr id="10" name="六边形 9"/>
          <p:cNvSpPr/>
          <p:nvPr/>
        </p:nvSpPr>
        <p:spPr>
          <a:xfrm>
            <a:off x="6617335" y="523430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非雪季</a:t>
            </a:r>
            <a:r>
              <a:rPr lang="zh-CN" altLang="en-US" sz="1600"/>
              <a:t>系统</a:t>
            </a:r>
            <a:endParaRPr lang="zh-CN" altLang="en-US" sz="1600"/>
          </a:p>
        </p:txBody>
      </p:sp>
      <p:sp>
        <p:nvSpPr>
          <p:cNvPr id="11" name="流程图: 过程 10"/>
          <p:cNvSpPr/>
          <p:nvPr/>
        </p:nvSpPr>
        <p:spPr>
          <a:xfrm>
            <a:off x="3331845" y="2413000"/>
            <a:ext cx="5417820" cy="2422525"/>
          </a:xfrm>
          <a:prstGeom prst="flowChart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2" name="矩形 11"/>
          <p:cNvSpPr/>
          <p:nvPr/>
        </p:nvSpPr>
        <p:spPr>
          <a:xfrm>
            <a:off x="359473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门户</a:t>
            </a:r>
            <a:r>
              <a:rPr lang="en-US" altLang="zh-CN" sz="1600"/>
              <a:t>/</a:t>
            </a:r>
            <a:r>
              <a:rPr lang="zh-CN" altLang="en-US" sz="1600"/>
              <a:t>认证</a:t>
            </a:r>
            <a:r>
              <a:rPr lang="zh-CN" altLang="en-US" sz="1600"/>
              <a:t>系统</a:t>
            </a:r>
            <a:endParaRPr lang="zh-CN" altLang="en-US" sz="1600"/>
          </a:p>
        </p:txBody>
      </p:sp>
      <p:sp>
        <p:nvSpPr>
          <p:cNvPr id="13" name="圆角矩形 12"/>
          <p:cNvSpPr/>
          <p:nvPr/>
        </p:nvSpPr>
        <p:spPr>
          <a:xfrm>
            <a:off x="9751695" y="3167380"/>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系统</a:t>
            </a:r>
            <a:r>
              <a:rPr lang="zh-CN" altLang="en-US" sz="1600"/>
              <a:t>管理员</a:t>
            </a:r>
            <a:endParaRPr lang="zh-CN" altLang="en-US" sz="1600"/>
          </a:p>
        </p:txBody>
      </p:sp>
      <p:sp>
        <p:nvSpPr>
          <p:cNvPr id="14" name="矩形 13"/>
          <p:cNvSpPr/>
          <p:nvPr/>
        </p:nvSpPr>
        <p:spPr>
          <a:xfrm>
            <a:off x="4778375" y="2552700"/>
            <a:ext cx="2519045" cy="39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统一身份认证</a:t>
            </a:r>
            <a:r>
              <a:rPr lang="zh-CN" altLang="en-US" sz="1600"/>
              <a:t>系统</a:t>
            </a:r>
            <a:endParaRPr lang="zh-CN" altLang="en-US" sz="1600"/>
          </a:p>
        </p:txBody>
      </p:sp>
      <p:sp>
        <p:nvSpPr>
          <p:cNvPr id="15" name="矩形 14"/>
          <p:cNvSpPr/>
          <p:nvPr/>
        </p:nvSpPr>
        <p:spPr>
          <a:xfrm>
            <a:off x="7924165" y="2691765"/>
            <a:ext cx="505460" cy="186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用户授权</a:t>
            </a:r>
            <a:r>
              <a:rPr lang="zh-CN" altLang="en-US" sz="1600"/>
              <a:t>管理</a:t>
            </a:r>
            <a:endParaRPr lang="zh-CN" altLang="en-US" sz="1600"/>
          </a:p>
        </p:txBody>
      </p:sp>
      <p:sp>
        <p:nvSpPr>
          <p:cNvPr id="16" name="流程图: 可选过程 15"/>
          <p:cNvSpPr/>
          <p:nvPr/>
        </p:nvSpPr>
        <p:spPr>
          <a:xfrm>
            <a:off x="4493895" y="3944620"/>
            <a:ext cx="12655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认证</a:t>
            </a:r>
            <a:r>
              <a:rPr lang="zh-CN" altLang="en-US" sz="1600"/>
              <a:t>管理</a:t>
            </a:r>
            <a:endParaRPr lang="zh-CN" altLang="en-US" sz="1600"/>
          </a:p>
        </p:txBody>
      </p:sp>
      <p:sp>
        <p:nvSpPr>
          <p:cNvPr id="17" name="流程图: 可选过程 16"/>
          <p:cNvSpPr/>
          <p:nvPr/>
        </p:nvSpPr>
        <p:spPr>
          <a:xfrm>
            <a:off x="5959475" y="3944620"/>
            <a:ext cx="16211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单点登录</a:t>
            </a:r>
            <a:r>
              <a:rPr lang="zh-CN" altLang="en-US" sz="1600"/>
              <a:t>管理</a:t>
            </a:r>
            <a:endParaRPr lang="zh-CN" altLang="en-US" sz="1600"/>
          </a:p>
        </p:txBody>
      </p:sp>
      <p:sp>
        <p:nvSpPr>
          <p:cNvPr id="18" name="圆柱形 17"/>
          <p:cNvSpPr/>
          <p:nvPr/>
        </p:nvSpPr>
        <p:spPr>
          <a:xfrm>
            <a:off x="452628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组织</a:t>
            </a:r>
            <a:r>
              <a:rPr lang="zh-CN" altLang="en-US" sz="1600"/>
              <a:t>结构</a:t>
            </a:r>
            <a:endParaRPr lang="zh-CN" altLang="en-US" sz="1600"/>
          </a:p>
        </p:txBody>
      </p:sp>
      <p:sp>
        <p:nvSpPr>
          <p:cNvPr id="19" name="圆柱形 18"/>
          <p:cNvSpPr/>
          <p:nvPr/>
        </p:nvSpPr>
        <p:spPr>
          <a:xfrm>
            <a:off x="5633085"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访问</a:t>
            </a:r>
            <a:r>
              <a:rPr lang="zh-CN" altLang="en-US" sz="1600"/>
              <a:t>控制</a:t>
            </a:r>
            <a:endParaRPr lang="zh-CN" altLang="en-US" sz="1600"/>
          </a:p>
        </p:txBody>
      </p:sp>
      <p:sp>
        <p:nvSpPr>
          <p:cNvPr id="20" name="圆柱形 19"/>
          <p:cNvSpPr/>
          <p:nvPr/>
        </p:nvSpPr>
        <p:spPr>
          <a:xfrm>
            <a:off x="6739890" y="3166745"/>
            <a:ext cx="758190" cy="65913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日志</a:t>
            </a:r>
            <a:endParaRPr lang="zh-CN" altLang="en-US" sz="1600"/>
          </a:p>
        </p:txBody>
      </p:sp>
      <p:cxnSp>
        <p:nvCxnSpPr>
          <p:cNvPr id="22" name="直接箭头连接符 21"/>
          <p:cNvCxnSpPr>
            <a:endCxn id="16" idx="1"/>
          </p:cNvCxnSpPr>
          <p:nvPr/>
        </p:nvCxnSpPr>
        <p:spPr>
          <a:xfrm>
            <a:off x="4136390" y="4250690"/>
            <a:ext cx="35750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2" idx="2"/>
          </p:cNvCxnSpPr>
          <p:nvPr/>
        </p:nvCxnSpPr>
        <p:spPr>
          <a:xfrm>
            <a:off x="3847465" y="4556125"/>
            <a:ext cx="610235" cy="6635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0" idx="4"/>
          </p:cNvCxnSpPr>
          <p:nvPr/>
        </p:nvCxnSpPr>
        <p:spPr>
          <a:xfrm>
            <a:off x="3916680" y="4591050"/>
            <a:ext cx="2929255" cy="64325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7" idx="2"/>
            <a:endCxn id="10" idx="4"/>
          </p:cNvCxnSpPr>
          <p:nvPr/>
        </p:nvCxnSpPr>
        <p:spPr>
          <a:xfrm>
            <a:off x="6770370" y="4556125"/>
            <a:ext cx="75565" cy="6781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5087620" y="4591050"/>
            <a:ext cx="1682750" cy="6286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3"/>
            <a:endCxn id="12" idx="1"/>
          </p:cNvCxnSpPr>
          <p:nvPr/>
        </p:nvCxnSpPr>
        <p:spPr>
          <a:xfrm flipV="1">
            <a:off x="2061845" y="3623945"/>
            <a:ext cx="153289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13" idx="1"/>
          </p:cNvCxnSpPr>
          <p:nvPr/>
        </p:nvCxnSpPr>
        <p:spPr>
          <a:xfrm>
            <a:off x="8429625" y="3623945"/>
            <a:ext cx="1322070" cy="6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061845" y="3713480"/>
            <a:ext cx="1264920" cy="337185"/>
          </a:xfrm>
          <a:prstGeom prst="rect">
            <a:avLst/>
          </a:prstGeom>
          <a:noFill/>
        </p:spPr>
        <p:txBody>
          <a:bodyPr wrap="square" rtlCol="0">
            <a:spAutoFit/>
          </a:bodyPr>
          <a:p>
            <a:r>
              <a:rPr lang="zh-CN" altLang="en-US" sz="1600"/>
              <a:t>口令</a:t>
            </a:r>
            <a:r>
              <a:rPr lang="en-US" altLang="zh-CN" sz="1600"/>
              <a:t>/</a:t>
            </a:r>
            <a:r>
              <a:rPr lang="zh-CN" altLang="en-US" sz="1600"/>
              <a:t>证书</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5" name="文本框 4"/>
          <p:cNvSpPr txBox="1"/>
          <p:nvPr/>
        </p:nvSpPr>
        <p:spPr>
          <a:xfrm>
            <a:off x="1210945" y="1593215"/>
            <a:ext cx="1960880" cy="398780"/>
          </a:xfrm>
          <a:prstGeom prst="rect">
            <a:avLst/>
          </a:prstGeom>
          <a:noFill/>
        </p:spPr>
        <p:txBody>
          <a:bodyPr wrap="none" rtlCol="0">
            <a:spAutoFit/>
          </a:bodyPr>
          <a:p>
            <a:r>
              <a:rPr lang="en-US" altLang="zh-CN" sz="2000"/>
              <a:t>2.</a:t>
            </a:r>
            <a:r>
              <a:rPr lang="zh-CN" altLang="en-US" sz="2000"/>
              <a:t>统一门户</a:t>
            </a:r>
            <a:r>
              <a:rPr lang="zh-CN" altLang="en-US" sz="2000"/>
              <a:t>访问</a:t>
            </a:r>
            <a:endParaRPr lang="zh-CN" altLang="en-US" sz="2000"/>
          </a:p>
        </p:txBody>
      </p:sp>
      <p:sp>
        <p:nvSpPr>
          <p:cNvPr id="21" name="圆角矩形 20"/>
          <p:cNvSpPr/>
          <p:nvPr/>
        </p:nvSpPr>
        <p:spPr>
          <a:xfrm>
            <a:off x="1050925" y="3406775"/>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系统</a:t>
            </a:r>
            <a:r>
              <a:rPr lang="zh-CN" altLang="en-US"/>
              <a:t>用户</a:t>
            </a:r>
            <a:endParaRPr lang="zh-CN" altLang="en-US"/>
          </a:p>
        </p:txBody>
      </p:sp>
      <p:sp>
        <p:nvSpPr>
          <p:cNvPr id="26" name="矩形 25"/>
          <p:cNvSpPr/>
          <p:nvPr/>
        </p:nvSpPr>
        <p:spPr>
          <a:xfrm>
            <a:off x="2929890" y="2338070"/>
            <a:ext cx="7099300" cy="3649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流程图: 过程 30"/>
          <p:cNvSpPr/>
          <p:nvPr/>
        </p:nvSpPr>
        <p:spPr>
          <a:xfrm>
            <a:off x="3375660" y="3582035"/>
            <a:ext cx="620776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统一</a:t>
            </a:r>
            <a:r>
              <a:rPr lang="zh-CN" altLang="en-US"/>
              <a:t>门户</a:t>
            </a:r>
            <a:endParaRPr lang="zh-CN" altLang="en-US"/>
          </a:p>
        </p:txBody>
      </p:sp>
      <p:sp>
        <p:nvSpPr>
          <p:cNvPr id="32" name="六边形 31"/>
          <p:cNvSpPr/>
          <p:nvPr/>
        </p:nvSpPr>
        <p:spPr>
          <a:xfrm>
            <a:off x="4340860"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a:t>
            </a:r>
            <a:r>
              <a:rPr lang="zh-CN" altLang="en-US"/>
              <a:t>系统</a:t>
            </a:r>
            <a:endParaRPr lang="zh-CN" altLang="en-US"/>
          </a:p>
        </p:txBody>
      </p:sp>
      <p:sp>
        <p:nvSpPr>
          <p:cNvPr id="33" name="六边形 32"/>
          <p:cNvSpPr/>
          <p:nvPr/>
        </p:nvSpPr>
        <p:spPr>
          <a:xfrm>
            <a:off x="7105015" y="4839335"/>
            <a:ext cx="1061720"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非雪季</a:t>
            </a:r>
            <a:r>
              <a:rPr lang="zh-CN" altLang="en-US"/>
              <a:t>系统</a:t>
            </a:r>
            <a:endParaRPr lang="zh-CN" altLang="en-US"/>
          </a:p>
        </p:txBody>
      </p:sp>
      <p:cxnSp>
        <p:nvCxnSpPr>
          <p:cNvPr id="34" name="直接箭头连接符 33"/>
          <p:cNvCxnSpPr/>
          <p:nvPr/>
        </p:nvCxnSpPr>
        <p:spPr>
          <a:xfrm>
            <a:off x="4852670" y="421068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616190" y="4239895"/>
            <a:ext cx="0" cy="61404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流程图: 可选过程 36"/>
          <p:cNvSpPr/>
          <p:nvPr/>
        </p:nvSpPr>
        <p:spPr>
          <a:xfrm>
            <a:off x="3492500"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雪季订单</a:t>
            </a:r>
            <a:r>
              <a:rPr lang="zh-CN" altLang="en-US"/>
              <a:t>数据</a:t>
            </a:r>
            <a:endParaRPr lang="zh-CN" altLang="en-US"/>
          </a:p>
        </p:txBody>
      </p:sp>
      <p:sp>
        <p:nvSpPr>
          <p:cNvPr id="39" name="流程图: 可选过程 38"/>
          <p:cNvSpPr/>
          <p:nvPr/>
        </p:nvSpPr>
        <p:spPr>
          <a:xfrm>
            <a:off x="5051425" y="2646680"/>
            <a:ext cx="1227455"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活动报名</a:t>
            </a:r>
            <a:r>
              <a:rPr lang="zh-CN" altLang="en-US"/>
              <a:t>数据</a:t>
            </a:r>
            <a:endParaRPr lang="zh-CN" altLang="en-US"/>
          </a:p>
        </p:txBody>
      </p:sp>
      <p:sp>
        <p:nvSpPr>
          <p:cNvPr id="40" name="流程图: 可选过程 39"/>
          <p:cNvSpPr/>
          <p:nvPr/>
        </p:nvSpPr>
        <p:spPr>
          <a:xfrm>
            <a:off x="661035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场地预约</a:t>
            </a:r>
            <a:r>
              <a:rPr lang="zh-CN" altLang="en-US"/>
              <a:t>数据</a:t>
            </a:r>
            <a:endParaRPr lang="zh-CN" altLang="en-US"/>
          </a:p>
        </p:txBody>
      </p:sp>
      <p:sp>
        <p:nvSpPr>
          <p:cNvPr id="41" name="流程图: 可选过程 40"/>
          <p:cNvSpPr/>
          <p:nvPr/>
        </p:nvSpPr>
        <p:spPr>
          <a:xfrm>
            <a:off x="8224520" y="2646680"/>
            <a:ext cx="122682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其他业务</a:t>
            </a:r>
            <a:r>
              <a:rPr lang="zh-CN" altLang="en-US"/>
              <a:t>数据</a:t>
            </a:r>
            <a:endParaRPr lang="zh-CN" altLang="en-US"/>
          </a:p>
        </p:txBody>
      </p:sp>
      <p:cxnSp>
        <p:nvCxnSpPr>
          <p:cNvPr id="42" name="直接箭头连接符 41"/>
          <p:cNvCxnSpPr>
            <a:stCxn id="21" idx="3"/>
            <a:endCxn id="31" idx="1"/>
          </p:cNvCxnSpPr>
          <p:nvPr/>
        </p:nvCxnSpPr>
        <p:spPr>
          <a:xfrm>
            <a:off x="1965325" y="3863975"/>
            <a:ext cx="1410335" cy="2413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2"/>
          </p:cNvCxnSpPr>
          <p:nvPr/>
        </p:nvCxnSpPr>
        <p:spPr>
          <a:xfrm flipH="1" flipV="1">
            <a:off x="4106545" y="3258185"/>
            <a:ext cx="2413635" cy="316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39" idx="2"/>
          </p:cNvCxnSpPr>
          <p:nvPr/>
        </p:nvCxnSpPr>
        <p:spPr>
          <a:xfrm flipH="1" flipV="1">
            <a:off x="5665470" y="3258185"/>
            <a:ext cx="795655" cy="294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1" idx="0"/>
            <a:endCxn id="40" idx="2"/>
          </p:cNvCxnSpPr>
          <p:nvPr/>
        </p:nvCxnSpPr>
        <p:spPr>
          <a:xfrm flipV="1">
            <a:off x="6479540" y="3258185"/>
            <a:ext cx="744220"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endCxn id="41" idx="2"/>
          </p:cNvCxnSpPr>
          <p:nvPr/>
        </p:nvCxnSpPr>
        <p:spPr>
          <a:xfrm flipV="1">
            <a:off x="6519545" y="3258185"/>
            <a:ext cx="2318385"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2" y="713027"/>
            <a:ext cx="2708035" cy="534035"/>
          </a:xfrm>
          <a:prstGeom prst="rect">
            <a:avLst/>
          </a:prstGeom>
          <a:noFill/>
        </p:spPr>
        <p:txBody>
          <a:bodyPr wrap="square" rIns="71755" rtlCol="0">
            <a:spAutoFit/>
          </a:bodyPr>
          <a:lstStyle/>
          <a:p>
            <a:pPr algn="ctr">
              <a:lnSpc>
                <a:spcPct val="120000"/>
              </a:lnSpc>
              <a:spcBef>
                <a:spcPts val="0"/>
              </a:spcBef>
              <a:spcAft>
                <a:spcPts val="0"/>
              </a:spcAft>
            </a:pPr>
            <a:r>
              <a:rPr lang="zh-CN" sz="2400" b="1" dirty="0">
                <a:solidFill>
                  <a:srgbClr val="0046A0"/>
                </a:solidFill>
                <a:latin typeface="+mj-ea"/>
                <a:ea typeface="+mj-ea"/>
                <a:cs typeface="+mj-ea"/>
              </a:rPr>
              <a:t>具体</a:t>
            </a:r>
            <a:r>
              <a:rPr lang="zh-CN" sz="2400" b="1" dirty="0">
                <a:solidFill>
                  <a:srgbClr val="0046A0"/>
                </a:solidFill>
                <a:latin typeface="+mj-ea"/>
                <a:ea typeface="+mj-ea"/>
                <a:cs typeface="+mj-ea"/>
              </a:rPr>
              <a:t>实施</a:t>
            </a:r>
            <a:endParaRPr lang="zh-CN" sz="2400" b="1" dirty="0">
              <a:solidFill>
                <a:srgbClr val="0046A0"/>
              </a:solidFill>
              <a:latin typeface="+mj-ea"/>
              <a:ea typeface="+mj-ea"/>
              <a:cs typeface="+mj-ea"/>
            </a:endParaRPr>
          </a:p>
        </p:txBody>
      </p:sp>
      <p:sp>
        <p:nvSpPr>
          <p:cNvPr id="3" name="文本框 2"/>
          <p:cNvSpPr txBox="1"/>
          <p:nvPr/>
        </p:nvSpPr>
        <p:spPr>
          <a:xfrm>
            <a:off x="8429549" y="312997"/>
            <a:ext cx="1620957" cy="523220"/>
          </a:xfrm>
          <a:prstGeom prst="rect">
            <a:avLst/>
          </a:prstGeom>
          <a:noFill/>
        </p:spPr>
        <p:txBody>
          <a:bodyPr wrap="none" rtlCol="0">
            <a:spAutoFit/>
          </a:bodyPr>
          <a:lstStyle/>
          <a:p>
            <a:r>
              <a:rPr kumimoji="1" lang="zh-CN" altLang="en-US" sz="2800" b="1" dirty="0">
                <a:solidFill>
                  <a:srgbClr val="0046A0"/>
                </a:solidFill>
              </a:rPr>
              <a:t>雪季运营</a:t>
            </a:r>
            <a:endParaRPr kumimoji="1" lang="zh-CN" altLang="en-US" sz="2800" b="1" dirty="0">
              <a:solidFill>
                <a:srgbClr val="0046A0"/>
              </a:solidFill>
            </a:endParaRPr>
          </a:p>
        </p:txBody>
      </p:sp>
      <p:sp>
        <p:nvSpPr>
          <p:cNvPr id="7" name="文本框 6"/>
          <p:cNvSpPr txBox="1"/>
          <p:nvPr/>
        </p:nvSpPr>
        <p:spPr>
          <a:xfrm>
            <a:off x="976630" y="1520190"/>
            <a:ext cx="1960245" cy="368300"/>
          </a:xfrm>
          <a:prstGeom prst="rect">
            <a:avLst/>
          </a:prstGeom>
          <a:noFill/>
        </p:spPr>
        <p:txBody>
          <a:bodyPr wrap="square" rtlCol="0">
            <a:spAutoFit/>
          </a:bodyPr>
          <a:p>
            <a:r>
              <a:rPr lang="en-US" altLang="zh-CN"/>
              <a:t>3.</a:t>
            </a:r>
            <a:r>
              <a:rPr lang="zh-CN" altLang="en-US"/>
              <a:t>统一用户</a:t>
            </a:r>
            <a:r>
              <a:rPr lang="zh-CN" altLang="en-US"/>
              <a:t>体系</a:t>
            </a:r>
            <a:endParaRPr lang="zh-CN" altLang="en-US"/>
          </a:p>
        </p:txBody>
      </p:sp>
      <p:sp>
        <p:nvSpPr>
          <p:cNvPr id="6" name="流程图: 过程 5"/>
          <p:cNvSpPr/>
          <p:nvPr/>
        </p:nvSpPr>
        <p:spPr>
          <a:xfrm>
            <a:off x="2425700" y="270510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某用户雪季消费</a:t>
            </a:r>
            <a:r>
              <a:rPr lang="zh-CN" altLang="en-US" sz="1600"/>
              <a:t>数据</a:t>
            </a:r>
            <a:endParaRPr lang="zh-CN" altLang="en-US" sz="1600"/>
          </a:p>
        </p:txBody>
      </p:sp>
      <p:sp>
        <p:nvSpPr>
          <p:cNvPr id="8" name="流程图: 过程 7"/>
          <p:cNvSpPr/>
          <p:nvPr/>
        </p:nvSpPr>
        <p:spPr>
          <a:xfrm>
            <a:off x="2425700" y="4225290"/>
            <a:ext cx="1360170" cy="61150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某用户非雪季消费</a:t>
            </a:r>
            <a:r>
              <a:rPr lang="zh-CN" altLang="en-US" sz="1600"/>
              <a:t>数据</a:t>
            </a:r>
            <a:endParaRPr lang="zh-CN" altLang="en-US" sz="1600"/>
          </a:p>
        </p:txBody>
      </p:sp>
      <p:sp>
        <p:nvSpPr>
          <p:cNvPr id="10" name="流程图: 过程 9"/>
          <p:cNvSpPr/>
          <p:nvPr/>
        </p:nvSpPr>
        <p:spPr>
          <a:xfrm>
            <a:off x="4735830" y="2383155"/>
            <a:ext cx="535305" cy="287782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数据汇总</a:t>
            </a:r>
            <a:endParaRPr lang="zh-CN" altLang="en-US" sz="1600"/>
          </a:p>
          <a:p>
            <a:pPr algn="ctr"/>
            <a:r>
              <a:rPr lang="en-US" altLang="zh-CN" sz="1600"/>
              <a:t>/</a:t>
            </a:r>
            <a:endParaRPr lang="en-US" altLang="zh-CN" sz="1600"/>
          </a:p>
          <a:p>
            <a:pPr algn="ctr"/>
            <a:r>
              <a:rPr lang="zh-CN" altLang="en-US" sz="1600"/>
              <a:t>分析</a:t>
            </a:r>
            <a:endParaRPr lang="zh-CN" altLang="en-US" sz="1600"/>
          </a:p>
        </p:txBody>
      </p:sp>
      <p:cxnSp>
        <p:nvCxnSpPr>
          <p:cNvPr id="11" name="直接箭头连接符 10"/>
          <p:cNvCxnSpPr>
            <a:stCxn id="6" idx="3"/>
          </p:cNvCxnSpPr>
          <p:nvPr/>
        </p:nvCxnSpPr>
        <p:spPr>
          <a:xfrm>
            <a:off x="3785870" y="3011170"/>
            <a:ext cx="964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3"/>
          </p:cNvCxnSpPr>
          <p:nvPr/>
        </p:nvCxnSpPr>
        <p:spPr>
          <a:xfrm>
            <a:off x="3785870" y="4531360"/>
            <a:ext cx="9791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流程图: 可选过程 12"/>
          <p:cNvSpPr/>
          <p:nvPr/>
        </p:nvSpPr>
        <p:spPr>
          <a:xfrm>
            <a:off x="6431915" y="3516630"/>
            <a:ext cx="1206500" cy="61150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生成用户</a:t>
            </a:r>
            <a:r>
              <a:rPr lang="zh-CN" altLang="en-US" sz="1600"/>
              <a:t>画像</a:t>
            </a:r>
            <a:endParaRPr lang="zh-CN" altLang="en-US" sz="1600"/>
          </a:p>
        </p:txBody>
      </p:sp>
      <p:cxnSp>
        <p:nvCxnSpPr>
          <p:cNvPr id="14" name="直接箭头连接符 13"/>
          <p:cNvCxnSpPr>
            <a:stCxn id="10" idx="3"/>
          </p:cNvCxnSpPr>
          <p:nvPr/>
        </p:nvCxnSpPr>
        <p:spPr>
          <a:xfrm>
            <a:off x="5271135" y="3822065"/>
            <a:ext cx="1087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8799195" y="3560445"/>
            <a:ext cx="1088390" cy="523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t>二次</a:t>
            </a:r>
            <a:r>
              <a:rPr lang="zh-CN" altLang="en-US" sz="1600"/>
              <a:t>营销</a:t>
            </a:r>
            <a:endParaRPr lang="zh-CN" altLang="en-US" sz="1600"/>
          </a:p>
        </p:txBody>
      </p:sp>
      <p:cxnSp>
        <p:nvCxnSpPr>
          <p:cNvPr id="16" name="直接箭头连接符 15"/>
          <p:cNvCxnSpPr>
            <a:stCxn id="13" idx="3"/>
            <a:endCxn id="15" idx="1"/>
          </p:cNvCxnSpPr>
          <p:nvPr/>
        </p:nvCxnSpPr>
        <p:spPr>
          <a:xfrm flipV="1">
            <a:off x="7638415" y="3822065"/>
            <a:ext cx="1160780" cy="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20957" cy="523220"/>
          </a:xfrm>
          <a:prstGeom prst="rect">
            <a:avLst/>
          </a:prstGeom>
          <a:noFill/>
        </p:spPr>
        <p:txBody>
          <a:bodyPr wrap="none" rtlCol="0">
            <a:spAutoFit/>
          </a:bodyPr>
          <a:lstStyle/>
          <a:p>
            <a:r>
              <a:rPr kumimoji="1" lang="zh-CN" altLang="en-US" sz="2800" b="1" dirty="0">
                <a:solidFill>
                  <a:srgbClr val="0046A0"/>
                </a:solidFill>
              </a:rPr>
              <a:t>系统实施</a:t>
            </a:r>
            <a:endParaRPr kumimoji="1" lang="zh-CN" altLang="en-US" sz="2800" b="1" dirty="0">
              <a:solidFill>
                <a:srgbClr val="0046A0"/>
              </a:solidFill>
            </a:endParaRPr>
          </a:p>
        </p:txBody>
      </p:sp>
      <p:grpSp>
        <p:nvGrpSpPr>
          <p:cNvPr id="17" name="组合 16"/>
          <p:cNvGrpSpPr/>
          <p:nvPr/>
        </p:nvGrpSpPr>
        <p:grpSpPr>
          <a:xfrm>
            <a:off x="717782" y="1364102"/>
            <a:ext cx="11094540" cy="4677954"/>
            <a:chOff x="74203" y="1171302"/>
            <a:chExt cx="11997147" cy="5058533"/>
          </a:xfrm>
          <a:solidFill>
            <a:schemeClr val="accent1">
              <a:lumMod val="40000"/>
              <a:lumOff val="60000"/>
            </a:schemeClr>
          </a:solidFill>
        </p:grpSpPr>
        <p:sp>
          <p:nvSpPr>
            <p:cNvPr id="18" name="object 4"/>
            <p:cNvSpPr/>
            <p:nvPr/>
          </p:nvSpPr>
          <p:spPr>
            <a:xfrm>
              <a:off x="5637407" y="1172219"/>
              <a:ext cx="6433943" cy="5057616"/>
            </a:xfrm>
            <a:custGeom>
              <a:avLst/>
              <a:gdLst/>
              <a:ahLst/>
              <a:cxnLst/>
              <a:rect l="l" t="t" r="r" b="b"/>
              <a:pathLst>
                <a:path w="6480175" h="4531360">
                  <a:moveTo>
                    <a:pt x="0" y="0"/>
                  </a:moveTo>
                  <a:lnTo>
                    <a:pt x="300725" y="848366"/>
                  </a:lnTo>
                  <a:lnTo>
                    <a:pt x="358875" y="1013243"/>
                  </a:lnTo>
                  <a:lnTo>
                    <a:pt x="383157" y="1082586"/>
                  </a:lnTo>
                  <a:lnTo>
                    <a:pt x="398919" y="1128478"/>
                  </a:lnTo>
                  <a:lnTo>
                    <a:pt x="402634" y="1141423"/>
                  </a:lnTo>
                  <a:lnTo>
                    <a:pt x="402743" y="1142226"/>
                  </a:lnTo>
                  <a:lnTo>
                    <a:pt x="417209" y="1186264"/>
                  </a:lnTo>
                  <a:lnTo>
                    <a:pt x="431503" y="1227597"/>
                  </a:lnTo>
                  <a:lnTo>
                    <a:pt x="462034" y="1315021"/>
                  </a:lnTo>
                  <a:lnTo>
                    <a:pt x="516058" y="1468783"/>
                  </a:lnTo>
                  <a:lnTo>
                    <a:pt x="798956" y="2269616"/>
                  </a:lnTo>
                  <a:lnTo>
                    <a:pt x="469817" y="3221902"/>
                  </a:lnTo>
                  <a:lnTo>
                    <a:pt x="327192" y="3632248"/>
                  </a:lnTo>
                  <a:lnTo>
                    <a:pt x="269203" y="3797957"/>
                  </a:lnTo>
                  <a:lnTo>
                    <a:pt x="246292" y="3863058"/>
                  </a:lnTo>
                  <a:lnTo>
                    <a:pt x="226732" y="3918384"/>
                  </a:lnTo>
                  <a:lnTo>
                    <a:pt x="209994" y="3965476"/>
                  </a:lnTo>
                  <a:lnTo>
                    <a:pt x="195548" y="4005879"/>
                  </a:lnTo>
                  <a:lnTo>
                    <a:pt x="178940" y="4052012"/>
                  </a:lnTo>
                  <a:lnTo>
                    <a:pt x="131466" y="4182993"/>
                  </a:lnTo>
                  <a:lnTo>
                    <a:pt x="114197" y="4231070"/>
                  </a:lnTo>
                  <a:lnTo>
                    <a:pt x="99053" y="4273531"/>
                  </a:lnTo>
                  <a:lnTo>
                    <a:pt x="81440" y="4323197"/>
                  </a:lnTo>
                  <a:lnTo>
                    <a:pt x="60831" y="4381609"/>
                  </a:lnTo>
                  <a:lnTo>
                    <a:pt x="36697" y="4450313"/>
                  </a:lnTo>
                  <a:lnTo>
                    <a:pt x="8509" y="4530852"/>
                  </a:lnTo>
                  <a:lnTo>
                    <a:pt x="6480047" y="4530852"/>
                  </a:lnTo>
                  <a:lnTo>
                    <a:pt x="6480047" y="8508"/>
                  </a:lnTo>
                  <a:lnTo>
                    <a:pt x="0" y="0"/>
                  </a:lnTo>
                  <a:close/>
                </a:path>
              </a:pathLst>
            </a:custGeom>
            <a:grp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19" name="object 3"/>
            <p:cNvSpPr/>
            <p:nvPr/>
          </p:nvSpPr>
          <p:spPr>
            <a:xfrm>
              <a:off x="74203" y="1171302"/>
              <a:ext cx="6078947" cy="5057616"/>
            </a:xfrm>
            <a:custGeom>
              <a:avLst/>
              <a:gdLst/>
              <a:ahLst/>
              <a:cxnLst/>
              <a:rect l="l" t="t" r="r" b="b"/>
              <a:pathLst>
                <a:path w="5960745" h="4521835">
                  <a:moveTo>
                    <a:pt x="5214239" y="0"/>
                  </a:moveTo>
                  <a:lnTo>
                    <a:pt x="0" y="0"/>
                  </a:lnTo>
                  <a:lnTo>
                    <a:pt x="0" y="4521708"/>
                  </a:lnTo>
                  <a:lnTo>
                    <a:pt x="5214239" y="4521708"/>
                  </a:lnTo>
                  <a:lnTo>
                    <a:pt x="5960364" y="2260854"/>
                  </a:lnTo>
                  <a:lnTo>
                    <a:pt x="5214239" y="0"/>
                  </a:lnTo>
                  <a:close/>
                </a:path>
              </a:pathLst>
            </a:custGeom>
            <a:grpFill/>
            <a:ln>
              <a:solidFill>
                <a:schemeClr val="bg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35"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0" name="文本框 19"/>
            <p:cNvSpPr txBox="1"/>
            <p:nvPr/>
          </p:nvSpPr>
          <p:spPr>
            <a:xfrm>
              <a:off x="865674" y="1299863"/>
              <a:ext cx="3499003"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系统建设</a:t>
              </a:r>
              <a:endParaRPr kumimoji="0" lang="zh-CN" altLang="en-US" sz="2000" b="1" i="1" u="none" strike="noStrike" kern="1200" cap="none" spc="-1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1" name="直接连接符 20"/>
            <p:cNvCxnSpPr/>
            <p:nvPr/>
          </p:nvCxnSpPr>
          <p:spPr>
            <a:xfrm>
              <a:off x="623256"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iconfont-1191-866885"/>
            <p:cNvSpPr>
              <a:spLocks noChangeAspect="1"/>
            </p:cNvSpPr>
            <p:nvPr/>
          </p:nvSpPr>
          <p:spPr bwMode="auto">
            <a:xfrm>
              <a:off x="462726"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sp>
          <p:nvSpPr>
            <p:cNvPr id="23" name="文本框 22"/>
            <p:cNvSpPr txBox="1"/>
            <p:nvPr/>
          </p:nvSpPr>
          <p:spPr>
            <a:xfrm>
              <a:off x="6863362" y="1272580"/>
              <a:ext cx="3461385" cy="432661"/>
            </a:xfrm>
            <a:prstGeom prst="rect">
              <a:avLst/>
            </a:prstGeom>
            <a:grpFill/>
          </p:spPr>
          <p:txBody>
            <a:bodyPr wrap="square">
              <a:spAutoFit/>
            </a:bodyPr>
            <a:lstStyle/>
            <a:p>
              <a:pPr marL="0" marR="0" lvl="0" indent="0" algn="l" defTabSz="914400" rtl="0" eaLnBrk="1" fontAlgn="auto" latinLnBrk="0" hangingPunct="1">
                <a:lnSpc>
                  <a:spcPct val="100000"/>
                </a:lnSpc>
                <a:spcBef>
                  <a:spcPts val="100"/>
                </a:spcBef>
                <a:spcAft>
                  <a:spcPts val="0"/>
                </a:spcAft>
                <a:buClrTx/>
                <a:buSzTx/>
                <a:buFontTx/>
                <a:buNone/>
                <a:defRPr/>
              </a:pPr>
              <a:r>
                <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rPr>
                <a:t>接口对接</a:t>
              </a:r>
              <a:endParaRPr kumimoji="0" lang="zh-CN" altLang="en-US" sz="2000" b="1" i="1" u="none" strike="noStrike" kern="1200" cap="none" spc="-20" normalizeH="0" baseline="0" noProof="0" dirty="0">
                <a:ln>
                  <a:noFill/>
                </a:ln>
                <a:solidFill>
                  <a:schemeClr val="accent1">
                    <a:lumMod val="75000"/>
                  </a:schemeClr>
                </a:solidFill>
                <a:effectLst/>
                <a:uLnTx/>
                <a:uFillTx/>
                <a:latin typeface="等线 Light" panose="020F0302020204030204"/>
                <a:ea typeface="微软雅黑" panose="020B0503020204020204" charset="-122"/>
                <a:cs typeface="+mn-cs"/>
                <a:sym typeface="Calibri" panose="020F0502020204030204" pitchFamily="34" charset="0"/>
              </a:endParaRPr>
            </a:p>
          </p:txBody>
        </p:sp>
        <p:cxnSp>
          <p:nvCxnSpPr>
            <p:cNvPr id="24" name="直接连接符 23"/>
            <p:cNvCxnSpPr/>
            <p:nvPr/>
          </p:nvCxnSpPr>
          <p:spPr>
            <a:xfrm>
              <a:off x="6863362" y="1773051"/>
              <a:ext cx="289619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iconfont-1191-866885"/>
            <p:cNvSpPr>
              <a:spLocks noChangeAspect="1"/>
            </p:cNvSpPr>
            <p:nvPr/>
          </p:nvSpPr>
          <p:spPr bwMode="auto">
            <a:xfrm>
              <a:off x="6365765" y="1299863"/>
              <a:ext cx="402949" cy="390469"/>
            </a:xfrm>
            <a:custGeom>
              <a:avLst/>
              <a:gdLst>
                <a:gd name="T0" fmla="*/ 4722 w 8610"/>
                <a:gd name="T1" fmla="*/ 2274 h 8342"/>
                <a:gd name="T2" fmla="*/ 5032 w 8610"/>
                <a:gd name="T3" fmla="*/ 2812 h 8342"/>
                <a:gd name="T4" fmla="*/ 4495 w 8610"/>
                <a:gd name="T5" fmla="*/ 3123 h 8342"/>
                <a:gd name="T6" fmla="*/ 4184 w 8610"/>
                <a:gd name="T7" fmla="*/ 2585 h 8342"/>
                <a:gd name="T8" fmla="*/ 4722 w 8610"/>
                <a:gd name="T9" fmla="*/ 2274 h 8342"/>
                <a:gd name="T10" fmla="*/ 4722 w 8610"/>
                <a:gd name="T11" fmla="*/ 2274 h 8342"/>
                <a:gd name="T12" fmla="*/ 3758 w 8610"/>
                <a:gd name="T13" fmla="*/ 4212 h 8342"/>
                <a:gd name="T14" fmla="*/ 4020 w 8610"/>
                <a:gd name="T15" fmla="*/ 3759 h 8342"/>
                <a:gd name="T16" fmla="*/ 4340 w 8610"/>
                <a:gd name="T17" fmla="*/ 3673 h 8342"/>
                <a:gd name="T18" fmla="*/ 4521 w 8610"/>
                <a:gd name="T19" fmla="*/ 3654 h 8342"/>
                <a:gd name="T20" fmla="*/ 4527 w 8610"/>
                <a:gd name="T21" fmla="*/ 3655 h 8342"/>
                <a:gd name="T22" fmla="*/ 4565 w 8610"/>
                <a:gd name="T23" fmla="*/ 3661 h 8342"/>
                <a:gd name="T24" fmla="*/ 4587 w 8610"/>
                <a:gd name="T25" fmla="*/ 3669 h 8342"/>
                <a:gd name="T26" fmla="*/ 4604 w 8610"/>
                <a:gd name="T27" fmla="*/ 3676 h 8342"/>
                <a:gd name="T28" fmla="*/ 4650 w 8610"/>
                <a:gd name="T29" fmla="*/ 3697 h 8342"/>
                <a:gd name="T30" fmla="*/ 4674 w 8610"/>
                <a:gd name="T31" fmla="*/ 3712 h 8342"/>
                <a:gd name="T32" fmla="*/ 4705 w 8610"/>
                <a:gd name="T33" fmla="*/ 3734 h 8342"/>
                <a:gd name="T34" fmla="*/ 4737 w 8610"/>
                <a:gd name="T35" fmla="*/ 3765 h 8342"/>
                <a:gd name="T36" fmla="*/ 4753 w 8610"/>
                <a:gd name="T37" fmla="*/ 3781 h 8342"/>
                <a:gd name="T38" fmla="*/ 4787 w 8610"/>
                <a:gd name="T39" fmla="*/ 3829 h 8342"/>
                <a:gd name="T40" fmla="*/ 4791 w 8610"/>
                <a:gd name="T41" fmla="*/ 3835 h 8342"/>
                <a:gd name="T42" fmla="*/ 4819 w 8610"/>
                <a:gd name="T43" fmla="*/ 3898 h 8342"/>
                <a:gd name="T44" fmla="*/ 4820 w 8610"/>
                <a:gd name="T45" fmla="*/ 3898 h 8342"/>
                <a:gd name="T46" fmla="*/ 4830 w 8610"/>
                <a:gd name="T47" fmla="*/ 3924 h 8342"/>
                <a:gd name="T48" fmla="*/ 4817 w 8610"/>
                <a:gd name="T49" fmla="*/ 4152 h 8342"/>
                <a:gd name="T50" fmla="*/ 4442 w 8610"/>
                <a:gd name="T51" fmla="*/ 5550 h 8342"/>
                <a:gd name="T52" fmla="*/ 4662 w 8610"/>
                <a:gd name="T53" fmla="*/ 5797 h 8342"/>
                <a:gd name="T54" fmla="*/ 4401 w 8610"/>
                <a:gd name="T55" fmla="*/ 6250 h 8342"/>
                <a:gd name="T56" fmla="*/ 4044 w 8610"/>
                <a:gd name="T57" fmla="*/ 6345 h 8342"/>
                <a:gd name="T58" fmla="*/ 3676 w 8610"/>
                <a:gd name="T59" fmla="*/ 6236 h 8342"/>
                <a:gd name="T60" fmla="*/ 3661 w 8610"/>
                <a:gd name="T61" fmla="*/ 6221 h 8342"/>
                <a:gd name="T62" fmla="*/ 3646 w 8610"/>
                <a:gd name="T63" fmla="*/ 6200 h 8342"/>
                <a:gd name="T64" fmla="*/ 3587 w 8610"/>
                <a:gd name="T65" fmla="*/ 5887 h 8342"/>
                <a:gd name="T66" fmla="*/ 3970 w 8610"/>
                <a:gd name="T67" fmla="*/ 4454 h 8342"/>
                <a:gd name="T68" fmla="*/ 3758 w 8610"/>
                <a:gd name="T69" fmla="*/ 4212 h 8342"/>
                <a:gd name="T70" fmla="*/ 3758 w 8610"/>
                <a:gd name="T71" fmla="*/ 4212 h 8342"/>
                <a:gd name="T72" fmla="*/ 8055 w 8610"/>
                <a:gd name="T73" fmla="*/ 5311 h 8342"/>
                <a:gd name="T74" fmla="*/ 7626 w 8610"/>
                <a:gd name="T75" fmla="*/ 6313 h 8342"/>
                <a:gd name="T76" fmla="*/ 7625 w 8610"/>
                <a:gd name="T77" fmla="*/ 6313 h 8342"/>
                <a:gd name="T78" fmla="*/ 7306 w 8610"/>
                <a:gd name="T79" fmla="*/ 6500 h 8342"/>
                <a:gd name="T80" fmla="*/ 6936 w 8610"/>
                <a:gd name="T81" fmla="*/ 6131 h 8342"/>
                <a:gd name="T82" fmla="*/ 6996 w 8610"/>
                <a:gd name="T83" fmla="*/ 5930 h 8342"/>
                <a:gd name="T84" fmla="*/ 6994 w 8610"/>
                <a:gd name="T85" fmla="*/ 5929 h 8342"/>
                <a:gd name="T86" fmla="*/ 7340 w 8610"/>
                <a:gd name="T87" fmla="*/ 5120 h 8342"/>
                <a:gd name="T88" fmla="*/ 5118 w 8610"/>
                <a:gd name="T89" fmla="*/ 1271 h 8342"/>
                <a:gd name="T90" fmla="*/ 1270 w 8610"/>
                <a:gd name="T91" fmla="*/ 3492 h 8342"/>
                <a:gd name="T92" fmla="*/ 3491 w 8610"/>
                <a:gd name="T93" fmla="*/ 7342 h 8342"/>
                <a:gd name="T94" fmla="*/ 5916 w 8610"/>
                <a:gd name="T95" fmla="*/ 7000 h 8342"/>
                <a:gd name="T96" fmla="*/ 6129 w 8610"/>
                <a:gd name="T97" fmla="*/ 6932 h 8342"/>
                <a:gd name="T98" fmla="*/ 6499 w 8610"/>
                <a:gd name="T99" fmla="*/ 7301 h 8342"/>
                <a:gd name="T100" fmla="*/ 6317 w 8610"/>
                <a:gd name="T101" fmla="*/ 7618 h 8342"/>
                <a:gd name="T102" fmla="*/ 6319 w 8610"/>
                <a:gd name="T103" fmla="*/ 7622 h 8342"/>
                <a:gd name="T104" fmla="*/ 3300 w 8610"/>
                <a:gd name="T105" fmla="*/ 8057 h 8342"/>
                <a:gd name="T106" fmla="*/ 555 w 8610"/>
                <a:gd name="T107" fmla="*/ 3301 h 8342"/>
                <a:gd name="T108" fmla="*/ 5310 w 8610"/>
                <a:gd name="T109" fmla="*/ 556 h 8342"/>
                <a:gd name="T110" fmla="*/ 8055 w 8610"/>
                <a:gd name="T111" fmla="*/ 5311 h 8342"/>
                <a:gd name="T112" fmla="*/ 8055 w 8610"/>
                <a:gd name="T113" fmla="*/ 5311 h 8342"/>
                <a:gd name="T114" fmla="*/ 8055 w 8610"/>
                <a:gd name="T115" fmla="*/ 5311 h 8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10" h="8342">
                  <a:moveTo>
                    <a:pt x="4722" y="2274"/>
                  </a:moveTo>
                  <a:cubicBezTo>
                    <a:pt x="4956" y="2337"/>
                    <a:pt x="5095" y="2578"/>
                    <a:pt x="5032" y="2812"/>
                  </a:cubicBezTo>
                  <a:cubicBezTo>
                    <a:pt x="4970" y="3047"/>
                    <a:pt x="4729" y="3186"/>
                    <a:pt x="4495" y="3123"/>
                  </a:cubicBezTo>
                  <a:cubicBezTo>
                    <a:pt x="4260" y="3060"/>
                    <a:pt x="4121" y="2819"/>
                    <a:pt x="4184" y="2585"/>
                  </a:cubicBezTo>
                  <a:cubicBezTo>
                    <a:pt x="4247" y="2351"/>
                    <a:pt x="4488" y="2212"/>
                    <a:pt x="4722" y="2274"/>
                  </a:cubicBezTo>
                  <a:lnTo>
                    <a:pt x="4722" y="2274"/>
                  </a:lnTo>
                  <a:close/>
                  <a:moveTo>
                    <a:pt x="3758" y="4212"/>
                  </a:moveTo>
                  <a:cubicBezTo>
                    <a:pt x="3705" y="4014"/>
                    <a:pt x="3822" y="3812"/>
                    <a:pt x="4020" y="3759"/>
                  </a:cubicBezTo>
                  <a:lnTo>
                    <a:pt x="4340" y="3673"/>
                  </a:lnTo>
                  <a:cubicBezTo>
                    <a:pt x="4396" y="3652"/>
                    <a:pt x="4458" y="3645"/>
                    <a:pt x="4521" y="3654"/>
                  </a:cubicBezTo>
                  <a:cubicBezTo>
                    <a:pt x="4523" y="3654"/>
                    <a:pt x="4525" y="3655"/>
                    <a:pt x="4527" y="3655"/>
                  </a:cubicBezTo>
                  <a:cubicBezTo>
                    <a:pt x="4540" y="3657"/>
                    <a:pt x="4553" y="3658"/>
                    <a:pt x="4565" y="3661"/>
                  </a:cubicBezTo>
                  <a:cubicBezTo>
                    <a:pt x="4573" y="3663"/>
                    <a:pt x="4580" y="3667"/>
                    <a:pt x="4587" y="3669"/>
                  </a:cubicBezTo>
                  <a:cubicBezTo>
                    <a:pt x="4593" y="3671"/>
                    <a:pt x="4598" y="3673"/>
                    <a:pt x="4604" y="3676"/>
                  </a:cubicBezTo>
                  <a:cubicBezTo>
                    <a:pt x="4620" y="3682"/>
                    <a:pt x="4635" y="3688"/>
                    <a:pt x="4650" y="3697"/>
                  </a:cubicBezTo>
                  <a:cubicBezTo>
                    <a:pt x="4658" y="3701"/>
                    <a:pt x="4666" y="3706"/>
                    <a:pt x="4674" y="3712"/>
                  </a:cubicBezTo>
                  <a:cubicBezTo>
                    <a:pt x="4684" y="3719"/>
                    <a:pt x="4695" y="3726"/>
                    <a:pt x="4705" y="3734"/>
                  </a:cubicBezTo>
                  <a:cubicBezTo>
                    <a:pt x="4717" y="3744"/>
                    <a:pt x="4727" y="3754"/>
                    <a:pt x="4737" y="3765"/>
                  </a:cubicBezTo>
                  <a:cubicBezTo>
                    <a:pt x="4742" y="3770"/>
                    <a:pt x="4748" y="3775"/>
                    <a:pt x="4753" y="3781"/>
                  </a:cubicBezTo>
                  <a:cubicBezTo>
                    <a:pt x="4765" y="3796"/>
                    <a:pt x="4777" y="3812"/>
                    <a:pt x="4787" y="3829"/>
                  </a:cubicBezTo>
                  <a:cubicBezTo>
                    <a:pt x="4788" y="3831"/>
                    <a:pt x="4790" y="3833"/>
                    <a:pt x="4791" y="3835"/>
                  </a:cubicBezTo>
                  <a:cubicBezTo>
                    <a:pt x="4802" y="3855"/>
                    <a:pt x="4812" y="3876"/>
                    <a:pt x="4819" y="3898"/>
                  </a:cubicBezTo>
                  <a:lnTo>
                    <a:pt x="4820" y="3898"/>
                  </a:lnTo>
                  <a:cubicBezTo>
                    <a:pt x="4823" y="3907"/>
                    <a:pt x="4827" y="3915"/>
                    <a:pt x="4830" y="3924"/>
                  </a:cubicBezTo>
                  <a:cubicBezTo>
                    <a:pt x="4851" y="4003"/>
                    <a:pt x="4844" y="4082"/>
                    <a:pt x="4817" y="4152"/>
                  </a:cubicBezTo>
                  <a:lnTo>
                    <a:pt x="4442" y="5550"/>
                  </a:lnTo>
                  <a:cubicBezTo>
                    <a:pt x="4546" y="5592"/>
                    <a:pt x="4631" y="5680"/>
                    <a:pt x="4662" y="5797"/>
                  </a:cubicBezTo>
                  <a:cubicBezTo>
                    <a:pt x="4715" y="5994"/>
                    <a:pt x="4598" y="6197"/>
                    <a:pt x="4401" y="6250"/>
                  </a:cubicBezTo>
                  <a:lnTo>
                    <a:pt x="4044" y="6345"/>
                  </a:lnTo>
                  <a:cubicBezTo>
                    <a:pt x="3906" y="6382"/>
                    <a:pt x="3766" y="6335"/>
                    <a:pt x="3676" y="6236"/>
                  </a:cubicBezTo>
                  <a:cubicBezTo>
                    <a:pt x="3671" y="6231"/>
                    <a:pt x="3666" y="6226"/>
                    <a:pt x="3661" y="6221"/>
                  </a:cubicBezTo>
                  <a:cubicBezTo>
                    <a:pt x="3656" y="6214"/>
                    <a:pt x="3651" y="6207"/>
                    <a:pt x="3646" y="6200"/>
                  </a:cubicBezTo>
                  <a:cubicBezTo>
                    <a:pt x="3582" y="6112"/>
                    <a:pt x="3556" y="5999"/>
                    <a:pt x="3587" y="5887"/>
                  </a:cubicBezTo>
                  <a:lnTo>
                    <a:pt x="3970" y="4454"/>
                  </a:lnTo>
                  <a:cubicBezTo>
                    <a:pt x="3870" y="4411"/>
                    <a:pt x="3789" y="4325"/>
                    <a:pt x="3758" y="4212"/>
                  </a:cubicBezTo>
                  <a:lnTo>
                    <a:pt x="3758" y="4212"/>
                  </a:lnTo>
                  <a:close/>
                  <a:moveTo>
                    <a:pt x="8055" y="5311"/>
                  </a:moveTo>
                  <a:cubicBezTo>
                    <a:pt x="7958" y="5673"/>
                    <a:pt x="7810" y="6008"/>
                    <a:pt x="7626" y="6313"/>
                  </a:cubicBezTo>
                  <a:lnTo>
                    <a:pt x="7625" y="6313"/>
                  </a:lnTo>
                  <a:cubicBezTo>
                    <a:pt x="7562" y="6425"/>
                    <a:pt x="7443" y="6500"/>
                    <a:pt x="7306" y="6500"/>
                  </a:cubicBezTo>
                  <a:cubicBezTo>
                    <a:pt x="7102" y="6500"/>
                    <a:pt x="6936" y="6335"/>
                    <a:pt x="6936" y="6131"/>
                  </a:cubicBezTo>
                  <a:cubicBezTo>
                    <a:pt x="6936" y="6057"/>
                    <a:pt x="6958" y="5988"/>
                    <a:pt x="6996" y="5930"/>
                  </a:cubicBezTo>
                  <a:lnTo>
                    <a:pt x="6994" y="5929"/>
                  </a:lnTo>
                  <a:cubicBezTo>
                    <a:pt x="7143" y="5682"/>
                    <a:pt x="7262" y="5412"/>
                    <a:pt x="7340" y="5120"/>
                  </a:cubicBezTo>
                  <a:cubicBezTo>
                    <a:pt x="7789" y="3443"/>
                    <a:pt x="6794" y="1720"/>
                    <a:pt x="5118" y="1271"/>
                  </a:cubicBezTo>
                  <a:cubicBezTo>
                    <a:pt x="3442" y="821"/>
                    <a:pt x="1719" y="1816"/>
                    <a:pt x="1270" y="3492"/>
                  </a:cubicBezTo>
                  <a:cubicBezTo>
                    <a:pt x="820" y="5169"/>
                    <a:pt x="1815" y="6892"/>
                    <a:pt x="3491" y="7342"/>
                  </a:cubicBezTo>
                  <a:cubicBezTo>
                    <a:pt x="4346" y="7571"/>
                    <a:pt x="5212" y="7421"/>
                    <a:pt x="5916" y="7000"/>
                  </a:cubicBezTo>
                  <a:cubicBezTo>
                    <a:pt x="5976" y="6957"/>
                    <a:pt x="6050" y="6932"/>
                    <a:pt x="6129" y="6932"/>
                  </a:cubicBezTo>
                  <a:cubicBezTo>
                    <a:pt x="6333" y="6932"/>
                    <a:pt x="6499" y="7097"/>
                    <a:pt x="6499" y="7301"/>
                  </a:cubicBezTo>
                  <a:cubicBezTo>
                    <a:pt x="6499" y="7437"/>
                    <a:pt x="6425" y="7553"/>
                    <a:pt x="6317" y="7618"/>
                  </a:cubicBezTo>
                  <a:lnTo>
                    <a:pt x="6319" y="7622"/>
                  </a:lnTo>
                  <a:cubicBezTo>
                    <a:pt x="5445" y="8153"/>
                    <a:pt x="4366" y="8342"/>
                    <a:pt x="3300" y="8057"/>
                  </a:cubicBezTo>
                  <a:cubicBezTo>
                    <a:pt x="1229" y="7502"/>
                    <a:pt x="0" y="5373"/>
                    <a:pt x="555" y="3301"/>
                  </a:cubicBezTo>
                  <a:cubicBezTo>
                    <a:pt x="1110" y="1230"/>
                    <a:pt x="3239" y="0"/>
                    <a:pt x="5310" y="556"/>
                  </a:cubicBezTo>
                  <a:cubicBezTo>
                    <a:pt x="7381" y="1111"/>
                    <a:pt x="8610" y="3240"/>
                    <a:pt x="8055" y="5311"/>
                  </a:cubicBezTo>
                  <a:lnTo>
                    <a:pt x="8055" y="5311"/>
                  </a:lnTo>
                  <a:close/>
                  <a:moveTo>
                    <a:pt x="8055" y="5311"/>
                  </a:move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等线 Light" panose="020F0302020204030204"/>
                <a:ea typeface="微软雅黑" panose="020B0503020204020204" charset="-122"/>
                <a:cs typeface="+mn-cs"/>
                <a:sym typeface="Calibri" panose="020F0502020204030204" pitchFamily="34" charset="0"/>
              </a:endParaRPr>
            </a:p>
          </p:txBody>
        </p:sp>
      </p:grpSp>
      <p:sp>
        <p:nvSpPr>
          <p:cNvPr id="26" name="文本框 25"/>
          <p:cNvSpPr txBox="1"/>
          <p:nvPr/>
        </p:nvSpPr>
        <p:spPr>
          <a:xfrm>
            <a:off x="885010" y="2352521"/>
            <a:ext cx="4977428" cy="3046095"/>
          </a:xfrm>
          <a:prstGeom prst="rect">
            <a:avLst/>
          </a:prstGeom>
          <a:noFill/>
        </p:spPr>
        <p:txBody>
          <a:bodyPr wrap="square">
            <a:spAutoFit/>
          </a:bodyPr>
          <a:lstStyle/>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未来系统基于</a:t>
            </a:r>
            <a:r>
              <a:rPr lang="en-US" altLang="zh-CN" sz="1600" dirty="0" err="1">
                <a:solidFill>
                  <a:schemeClr val="tx1"/>
                </a:solidFill>
                <a:latin typeface="Calibri"/>
              </a:rPr>
              <a:t>.Net</a:t>
            </a:r>
            <a:r>
              <a:rPr lang="zh-CN" altLang="en-US" sz="1600" dirty="0">
                <a:solidFill>
                  <a:schemeClr val="tx1"/>
                </a:solidFill>
                <a:latin typeface="Calibri"/>
              </a:rPr>
              <a:t>、</a:t>
            </a:r>
            <a:r>
              <a:rPr lang="en-US" altLang="zh-CN" sz="1600" dirty="0">
                <a:solidFill>
                  <a:schemeClr val="tx1"/>
                </a:solidFill>
                <a:latin typeface="Calibri"/>
              </a:rPr>
              <a:t>Java </a:t>
            </a:r>
            <a:r>
              <a:rPr lang="en-US" altLang="zh-CN" sz="1600" dirty="0" err="1">
                <a:solidFill>
                  <a:schemeClr val="tx1"/>
                </a:solidFill>
                <a:latin typeface="Calibri"/>
              </a:rPr>
              <a:t>SpringBoot</a:t>
            </a:r>
            <a:r>
              <a:rPr lang="zh-CN" altLang="en-US" sz="1600" dirty="0">
                <a:solidFill>
                  <a:schemeClr val="tx1"/>
                </a:solidFill>
                <a:latin typeface="Calibri"/>
              </a:rPr>
              <a:t>、</a:t>
            </a:r>
            <a:r>
              <a:rPr lang="en-US" altLang="zh-CN" sz="1600" dirty="0" err="1">
                <a:solidFill>
                  <a:schemeClr val="tx1"/>
                </a:solidFill>
                <a:latin typeface="Calibri"/>
              </a:rPr>
              <a:t>Vue</a:t>
            </a:r>
            <a:r>
              <a:rPr lang="zh-CN" altLang="en-US" sz="1600" dirty="0">
                <a:solidFill>
                  <a:schemeClr val="tx1"/>
                </a:solidFill>
                <a:latin typeface="Calibri"/>
              </a:rPr>
              <a:t>、</a:t>
            </a:r>
            <a:r>
              <a:rPr lang="en-US" altLang="zh-CN" sz="1600" dirty="0" err="1">
                <a:solidFill>
                  <a:schemeClr val="tx1"/>
                </a:solidFill>
                <a:latin typeface="Calibri"/>
              </a:rPr>
              <a:t>Uniapp</a:t>
            </a:r>
            <a:r>
              <a:rPr lang="zh-CN" altLang="en-US" sz="1600" dirty="0">
                <a:solidFill>
                  <a:schemeClr val="tx1"/>
                </a:solidFill>
                <a:latin typeface="Calibri"/>
              </a:rPr>
              <a:t>等主流框架开发，前后端分离，方便后续迭代升级。</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lang="zh-CN" altLang="en-US"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接口采用</a:t>
            </a:r>
            <a:r>
              <a:rPr lang="en-US" altLang="zh-CN" sz="1600" dirty="0">
                <a:solidFill>
                  <a:schemeClr val="tx1"/>
                </a:solidFill>
                <a:latin typeface="Calibri"/>
              </a:rPr>
              <a:t>Rest</a:t>
            </a:r>
            <a:r>
              <a:rPr lang="zh-CN" altLang="en-US" sz="1600" dirty="0">
                <a:solidFill>
                  <a:schemeClr val="tx1"/>
                </a:solidFill>
                <a:latin typeface="Calibri"/>
              </a:rPr>
              <a:t>风格，签名机制，保障安全可靠。</a:t>
            </a:r>
            <a:endParaRPr lang="en-US" altLang="zh-CN" sz="1600" dirty="0">
              <a:solidFill>
                <a:schemeClr val="tx1"/>
              </a:solidFill>
              <a:latin typeface="Calibri"/>
            </a:endParaRPr>
          </a:p>
          <a:p>
            <a:pPr marL="285750" lvl="0" indent="-285750">
              <a:lnSpc>
                <a:spcPct val="150000"/>
              </a:lnSpc>
              <a:buSzPct val="50000"/>
              <a:buFont typeface="Wingdings" panose="05000000000000000000" pitchFamily="2" charset="2"/>
              <a:buChar char="n"/>
              <a:defRPr/>
            </a:pPr>
            <a:endParaRPr kumimoji="0" lang="en-US" altLang="zh-CN" sz="1600" b="0" i="0" u="none" strike="noStrike" kern="1200" cap="none" spc="0" normalizeH="0" baseline="0" noProof="0" dirty="0">
              <a:ln>
                <a:noFill/>
              </a:ln>
              <a:solidFill>
                <a:schemeClr val="tx1"/>
              </a:solidFill>
              <a:effectLst/>
              <a:uLnTx/>
              <a:uFillTx/>
              <a:latin typeface="Calibri"/>
              <a:ea typeface="微软雅黑"/>
              <a:cs typeface="+mn-cs"/>
            </a:endParaRPr>
          </a:p>
          <a:p>
            <a:pPr marL="285750" lvl="0" indent="-285750">
              <a:lnSpc>
                <a:spcPct val="150000"/>
              </a:lnSpc>
              <a:buSzPct val="50000"/>
              <a:buFont typeface="Wingdings" panose="05000000000000000000" pitchFamily="2" charset="2"/>
              <a:buChar char="n"/>
              <a:defRPr/>
            </a:pPr>
            <a:r>
              <a:rPr lang="zh-CN" altLang="en-US" sz="1600" dirty="0">
                <a:solidFill>
                  <a:schemeClr val="tx1"/>
                </a:solidFill>
                <a:latin typeface="Calibri"/>
              </a:rPr>
              <a:t>底层数据存储使用</a:t>
            </a:r>
            <a:r>
              <a:rPr lang="en-US" altLang="zh-CN" sz="1600" dirty="0">
                <a:solidFill>
                  <a:schemeClr val="tx1"/>
                </a:solidFill>
                <a:latin typeface="Calibri"/>
              </a:rPr>
              <a:t>MySQL</a:t>
            </a:r>
            <a:r>
              <a:rPr lang="zh-CN" altLang="en-US" sz="1600" dirty="0">
                <a:solidFill>
                  <a:schemeClr val="tx1"/>
                </a:solidFill>
                <a:latin typeface="Calibri"/>
              </a:rPr>
              <a:t>数据库和</a:t>
            </a:r>
            <a:r>
              <a:rPr lang="en-US" altLang="zh-CN" sz="1600" dirty="0" err="1">
                <a:solidFill>
                  <a:schemeClr val="tx1"/>
                </a:solidFill>
                <a:latin typeface="Calibri"/>
              </a:rPr>
              <a:t>Redis</a:t>
            </a:r>
            <a:r>
              <a:rPr lang="zh-CN" altLang="en-US" sz="1600" dirty="0">
                <a:solidFill>
                  <a:schemeClr val="tx1"/>
                </a:solidFill>
                <a:latin typeface="Calibri"/>
              </a:rPr>
              <a:t>数据缓存，保障系统运行流畅、稳定。</a:t>
            </a:r>
            <a:endParaRPr kumimoji="0" lang="zh-CN" altLang="en-US" sz="1600" b="0" i="0" u="none" strike="noStrike" kern="1200" cap="none" spc="0" normalizeH="0" baseline="0" noProof="0" dirty="0">
              <a:ln>
                <a:noFill/>
              </a:ln>
              <a:solidFill>
                <a:schemeClr val="tx1"/>
              </a:solidFill>
              <a:effectLst/>
              <a:uLnTx/>
              <a:uFillTx/>
              <a:latin typeface="Calibri"/>
              <a:ea typeface="微软雅黑"/>
            </a:endParaRPr>
          </a:p>
        </p:txBody>
      </p:sp>
      <p:sp>
        <p:nvSpPr>
          <p:cNvPr id="27" name="文本框 26"/>
          <p:cNvSpPr txBox="1"/>
          <p:nvPr/>
        </p:nvSpPr>
        <p:spPr>
          <a:xfrm>
            <a:off x="6651057" y="1983911"/>
            <a:ext cx="4987559" cy="3538220"/>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lvl="0" indent="0">
              <a:lnSpc>
                <a:spcPct val="150000"/>
              </a:lnSpc>
              <a:buNone/>
              <a:defRPr/>
            </a:pPr>
            <a:r>
              <a:rPr lang="zh-CN" altLang="en-US" sz="1600" dirty="0">
                <a:solidFill>
                  <a:schemeClr val="tx1"/>
                </a:solidFill>
              </a:rPr>
              <a:t>系统在开发过程中还需要和雪场现有硬件设备及软件系统进行接口对接，以支持数据互联互通。包括且不限于：</a:t>
            </a:r>
            <a:endParaRPr lang="en-US" altLang="zh-CN" sz="1600" dirty="0">
              <a:solidFill>
                <a:schemeClr val="tx1"/>
              </a:solidFill>
            </a:endParaRPr>
          </a:p>
          <a:p>
            <a:pPr marL="0" lvl="0" indent="0">
              <a:lnSpc>
                <a:spcPct val="150000"/>
              </a:lnSpc>
              <a:buNone/>
              <a:defRPr/>
            </a:pPr>
            <a:endParaRPr lang="en-US" altLang="zh-CN" sz="1600" dirty="0">
              <a:solidFill>
                <a:schemeClr val="tx1"/>
              </a:solidFill>
            </a:endParaRPr>
          </a:p>
          <a:p>
            <a:pPr lvl="0">
              <a:lnSpc>
                <a:spcPct val="150000"/>
              </a:lnSpc>
              <a:defRPr/>
            </a:pPr>
            <a:r>
              <a:rPr lang="zh-CN" altLang="en-US" sz="1600" dirty="0">
                <a:solidFill>
                  <a:schemeClr val="tx1"/>
                </a:solidFill>
              </a:rPr>
              <a:t>闸机系统</a:t>
            </a:r>
            <a:endParaRPr lang="en-US" altLang="zh-CN" sz="1600" dirty="0">
              <a:solidFill>
                <a:schemeClr val="tx1"/>
              </a:solidFill>
            </a:endParaRPr>
          </a:p>
          <a:p>
            <a:pPr lvl="0">
              <a:lnSpc>
                <a:spcPct val="150000"/>
              </a:lnSpc>
              <a:defRPr/>
            </a:pPr>
            <a:r>
              <a:rPr lang="zh-CN" altLang="en-US" sz="1600" dirty="0">
                <a:solidFill>
                  <a:schemeClr val="tx1"/>
                </a:solidFill>
              </a:rPr>
              <a:t>雪季系统</a:t>
            </a:r>
            <a:endParaRPr lang="en-US" altLang="zh-CN" sz="1600" dirty="0">
              <a:solidFill>
                <a:schemeClr val="tx1"/>
              </a:solidFill>
            </a:endParaRPr>
          </a:p>
          <a:p>
            <a:pPr lvl="0">
              <a:lnSpc>
                <a:spcPct val="150000"/>
              </a:lnSpc>
              <a:defRPr/>
            </a:pPr>
            <a:r>
              <a:rPr lang="zh-CN" altLang="en-US" sz="1600" dirty="0">
                <a:solidFill>
                  <a:schemeClr val="tx1"/>
                </a:solidFill>
              </a:rPr>
              <a:t>财务系统等</a:t>
            </a:r>
            <a:endParaRPr lang="zh-CN" altLang="en-US" sz="1600" dirty="0">
              <a:solidFill>
                <a:schemeClr val="tx1"/>
              </a:solidFill>
            </a:endParaRPr>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39031" y="307230"/>
            <a:ext cx="1607820" cy="521970"/>
          </a:xfrm>
          <a:prstGeom prst="rect">
            <a:avLst/>
          </a:prstGeom>
          <a:noFill/>
        </p:spPr>
        <p:txBody>
          <a:bodyPr wrap="none" rtlCol="0">
            <a:spAutoFit/>
          </a:bodyPr>
          <a:lstStyle/>
          <a:p>
            <a:r>
              <a:rPr kumimoji="1" lang="zh-CN" altLang="en-US" sz="2800" b="1" dirty="0">
                <a:solidFill>
                  <a:srgbClr val="0046A0"/>
                </a:solidFill>
              </a:rPr>
              <a:t>提供</a:t>
            </a:r>
            <a:r>
              <a:rPr kumimoji="1" lang="zh-CN" altLang="en-US" sz="2800" b="1" dirty="0">
                <a:solidFill>
                  <a:srgbClr val="0046A0"/>
                </a:solidFill>
              </a:rPr>
              <a:t>支持</a:t>
            </a:r>
            <a:endParaRPr kumimoji="1" lang="zh-CN" altLang="en-US" sz="2800" b="1" dirty="0">
              <a:solidFill>
                <a:srgbClr val="0046A0"/>
              </a:solidFill>
            </a:endParaRPr>
          </a:p>
        </p:txBody>
      </p:sp>
      <p:sp>
        <p:nvSpPr>
          <p:cNvPr id="27" name="文本框 26"/>
          <p:cNvSpPr txBox="1"/>
          <p:nvPr/>
        </p:nvSpPr>
        <p:spPr>
          <a:xfrm>
            <a:off x="6651057" y="2352846"/>
            <a:ext cx="4987559" cy="953135"/>
          </a:xfrm>
          <a:prstGeom prst="rect">
            <a:avLst/>
          </a:prstGeom>
          <a:noFill/>
        </p:spPr>
        <p:txBody>
          <a:bodyPr wrap="square">
            <a:spAutoFit/>
          </a:bodyPr>
          <a:lstStyle>
            <a:defPPr>
              <a:defRPr lang="zh-CN"/>
            </a:defPPr>
            <a:lvl1pPr marL="285750" indent="-285750">
              <a:buSzPct val="50000"/>
              <a:buFont typeface="Wingdings" panose="05000000000000000000" pitchFamily="2" charset="2"/>
              <a:buChar char="n"/>
              <a:defRPr sz="1400">
                <a:solidFill>
                  <a:schemeClr val="bg1"/>
                </a:solidFill>
                <a:latin typeface="Calibri"/>
                <a:ea typeface="微软雅黑"/>
              </a:defRPr>
            </a:lvl1pPr>
          </a:lstStyle>
          <a:p>
            <a:pPr marL="0" lvl="0" indent="0">
              <a:lnSpc>
                <a:spcPct val="150000"/>
              </a:lnSpc>
              <a:buNone/>
              <a:defRPr/>
            </a:pPr>
            <a:endParaRPr lang="en-US" altLang="zh-CN" dirty="0"/>
          </a:p>
          <a:p>
            <a:pPr marL="0" marR="0" lvl="0" indent="0" algn="l" defTabSz="914400" rtl="0" eaLnBrk="1" fontAlgn="auto" latinLnBrk="0" hangingPunct="1">
              <a:lnSpc>
                <a:spcPct val="150000"/>
              </a:lnSpc>
              <a:spcBef>
                <a:spcPts val="0"/>
              </a:spcBef>
              <a:spcAft>
                <a:spcPts val="0"/>
              </a:spcAft>
              <a:buClrTx/>
              <a:buSzPct val="50000"/>
              <a:buNone/>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a:p>
            <a:pPr marL="285750" marR="0" lvl="0" indent="-285750" algn="l" defTabSz="914400" rtl="0" eaLnBrk="1" fontAlgn="auto" latinLnBrk="0" hangingPunct="1">
              <a:lnSpc>
                <a:spcPct val="100000"/>
              </a:lnSpc>
              <a:spcBef>
                <a:spcPts val="0"/>
              </a:spcBef>
              <a:spcAft>
                <a:spcPts val="0"/>
              </a:spcAft>
              <a:buClrTx/>
              <a:buSzPct val="50000"/>
              <a:buFont typeface="Wingdings" panose="05000000000000000000" pitchFamily="2" charset="2"/>
              <a:buChar char="n"/>
              <a:defRPr/>
            </a:pPr>
            <a:endParaRPr kumimoji="0" lang="en-US" altLang="zh-CN" sz="1400" b="0" i="0" u="none" strike="noStrike" kern="1200" cap="none" spc="0" normalizeH="0" baseline="0" noProof="0" dirty="0">
              <a:ln>
                <a:noFill/>
              </a:ln>
              <a:solidFill>
                <a:srgbClr val="FF0000"/>
              </a:solidFill>
              <a:effectLst/>
              <a:uLnTx/>
              <a:uFillTx/>
              <a:latin typeface="Calibri"/>
              <a:ea typeface="微软雅黑"/>
              <a:cs typeface="+mn-cs"/>
            </a:endParaRPr>
          </a:p>
        </p:txBody>
      </p:sp>
      <p:graphicFrame>
        <p:nvGraphicFramePr>
          <p:cNvPr id="3" name="表格 2"/>
          <p:cNvGraphicFramePr/>
          <p:nvPr>
            <p:custDataLst>
              <p:tags r:id="rId1"/>
            </p:custDataLst>
          </p:nvPr>
        </p:nvGraphicFramePr>
        <p:xfrm>
          <a:off x="1023620" y="1040765"/>
          <a:ext cx="10144760" cy="4937760"/>
        </p:xfrm>
        <a:graphic>
          <a:graphicData uri="http://schemas.openxmlformats.org/drawingml/2006/table">
            <a:tbl>
              <a:tblPr firstRow="1" bandRow="1">
                <a:tableStyleId>{5C22544A-7EE6-4342-B048-85BDC9FD1C3A}</a:tableStyleId>
              </a:tblPr>
              <a:tblGrid>
                <a:gridCol w="697865"/>
                <a:gridCol w="2249805"/>
                <a:gridCol w="4229735"/>
                <a:gridCol w="2967355"/>
              </a:tblGrid>
              <a:tr h="381000">
                <a:tc>
                  <a:txBody>
                    <a:bodyPr/>
                    <a:p>
                      <a:pPr algn="ctr">
                        <a:buNone/>
                      </a:pPr>
                      <a:r>
                        <a:rPr lang="zh-CN" altLang="en-US"/>
                        <a:t>序号</a:t>
                      </a:r>
                      <a:endParaRPr lang="zh-CN" altLang="en-US"/>
                    </a:p>
                  </a:txBody>
                  <a:tcPr/>
                </a:tc>
                <a:tc>
                  <a:txBody>
                    <a:bodyPr/>
                    <a:p>
                      <a:pPr algn="ctr">
                        <a:buNone/>
                      </a:pPr>
                      <a:r>
                        <a:rPr lang="zh-CN" altLang="en-US"/>
                        <a:t>项目</a:t>
                      </a:r>
                      <a:endParaRPr lang="zh-CN" altLang="en-US"/>
                    </a:p>
                  </a:txBody>
                  <a:tcPr/>
                </a:tc>
                <a:tc>
                  <a:txBody>
                    <a:bodyPr/>
                    <a:p>
                      <a:pPr algn="ctr">
                        <a:buNone/>
                      </a:pPr>
                      <a:r>
                        <a:rPr lang="zh-CN" altLang="en-US"/>
                        <a:t>事项</a:t>
                      </a:r>
                      <a:endParaRPr lang="zh-CN" altLang="en-US"/>
                    </a:p>
                  </a:txBody>
                  <a:tcPr/>
                </a:tc>
                <a:tc>
                  <a:txBody>
                    <a:bodyPr/>
                    <a:p>
                      <a:pPr algn="ctr">
                        <a:buNone/>
                      </a:pPr>
                      <a:r>
                        <a:rPr lang="zh-CN" altLang="en-US"/>
                        <a:t>备注</a:t>
                      </a:r>
                      <a:endParaRPr lang="zh-CN" altLang="en-US"/>
                    </a:p>
                  </a:txBody>
                  <a:tcPr/>
                </a:tc>
              </a:tr>
              <a:tr h="381000">
                <a:tc>
                  <a:txBody>
                    <a:bodyPr/>
                    <a:p>
                      <a:pPr algn="ctr">
                        <a:buNone/>
                      </a:pPr>
                      <a:r>
                        <a:rPr lang="en-US" altLang="zh-CN" sz="1600"/>
                        <a:t>1</a:t>
                      </a:r>
                      <a:endParaRPr lang="en-US" altLang="zh-CN" sz="1600"/>
                    </a:p>
                  </a:txBody>
                  <a:tcPr/>
                </a:tc>
                <a:tc>
                  <a:txBody>
                    <a:bodyPr/>
                    <a:p>
                      <a:pPr>
                        <a:buNone/>
                      </a:pPr>
                      <a:r>
                        <a:rPr lang="zh-CN" altLang="en-US" sz="1600"/>
                        <a:t>注册小程序</a:t>
                      </a:r>
                      <a:endParaRPr lang="zh-CN" altLang="en-US" sz="1600"/>
                    </a:p>
                  </a:txBody>
                  <a:tcPr/>
                </a:tc>
                <a:tc>
                  <a:txBody>
                    <a:bodyPr/>
                    <a:p>
                      <a:pPr>
                        <a:buNone/>
                      </a:pPr>
                      <a:r>
                        <a:rPr lang="en-US" altLang="zh-CN" sz="1600"/>
                        <a:t>1</a:t>
                      </a:r>
                      <a:r>
                        <a:rPr lang="zh-CN" altLang="en-US" sz="1600"/>
                        <a:t>、注册两个小程序：C端小程序、门票核销小程序</a:t>
                      </a:r>
                      <a:endParaRPr lang="zh-CN" altLang="en-US" sz="1600"/>
                    </a:p>
                    <a:p>
                      <a:pPr>
                        <a:buNone/>
                      </a:pPr>
                      <a:r>
                        <a:rPr lang="en-US" altLang="zh-CN" sz="1600"/>
                        <a:t>2</a:t>
                      </a:r>
                      <a:r>
                        <a:rPr lang="zh-CN" altLang="en-US" sz="1600"/>
                        <a:t>、C端小程序需要开通微信支付</a:t>
                      </a:r>
                      <a:endParaRPr lang="zh-CN" altLang="en-US" sz="1600"/>
                    </a:p>
                    <a:p>
                      <a:pPr>
                        <a:buNone/>
                      </a:pPr>
                      <a:r>
                        <a:rPr lang="en-US" altLang="zh-CN" sz="1600"/>
                        <a:t>3</a:t>
                      </a:r>
                      <a:r>
                        <a:rPr lang="zh-CN" altLang="en-US" sz="1600"/>
                        <a:t>、获取到小程序ID，给到研发，用于打包</a:t>
                      </a:r>
                      <a:endParaRPr lang="zh-CN" altLang="en-US" sz="1600"/>
                    </a:p>
                  </a:txBody>
                  <a:tcPr/>
                </a:tc>
                <a:tc>
                  <a:txBody>
                    <a:bodyPr/>
                    <a:p>
                      <a:pPr>
                        <a:buNone/>
                      </a:pPr>
                      <a:endParaRPr lang="zh-CN" altLang="en-US" sz="1600"/>
                    </a:p>
                  </a:txBody>
                  <a:tcPr/>
                </a:tc>
              </a:tr>
              <a:tr h="381000">
                <a:tc>
                  <a:txBody>
                    <a:bodyPr/>
                    <a:p>
                      <a:pPr algn="ctr">
                        <a:buNone/>
                      </a:pPr>
                      <a:r>
                        <a:rPr lang="en-US" altLang="zh-CN" sz="1600"/>
                        <a:t>2</a:t>
                      </a:r>
                      <a:endParaRPr lang="en-US" altLang="zh-CN" sz="1600"/>
                    </a:p>
                  </a:txBody>
                  <a:tcPr/>
                </a:tc>
                <a:tc>
                  <a:txBody>
                    <a:bodyPr/>
                    <a:p>
                      <a:pPr>
                        <a:buNone/>
                      </a:pPr>
                      <a:r>
                        <a:rPr lang="zh-CN" altLang="en-US" sz="1600"/>
                        <a:t>私有化部署所需资源</a:t>
                      </a:r>
                      <a:endParaRPr lang="zh-CN" altLang="en-US" sz="1600"/>
                    </a:p>
                  </a:txBody>
                  <a:tcPr/>
                </a:tc>
                <a:tc>
                  <a:txBody>
                    <a:bodyPr/>
                    <a:p>
                      <a:pPr>
                        <a:buNone/>
                      </a:pPr>
                      <a:r>
                        <a:rPr lang="zh-CN" altLang="en-US" sz="1600"/>
                        <a:t>1、数据库服务器</a:t>
                      </a:r>
                      <a:endParaRPr lang="zh-CN" altLang="en-US" sz="1600"/>
                    </a:p>
                    <a:p>
                      <a:pPr>
                        <a:buNone/>
                      </a:pPr>
                      <a:r>
                        <a:rPr lang="zh-CN" altLang="en-US" sz="1600"/>
                        <a:t>2、web 服务器2台</a:t>
                      </a:r>
                      <a:endParaRPr lang="zh-CN" altLang="en-US" sz="1600"/>
                    </a:p>
                    <a:p>
                      <a:pPr>
                        <a:buNone/>
                      </a:pPr>
                      <a:r>
                        <a:rPr lang="zh-CN" altLang="en-US" sz="1600"/>
                        <a:t>3、负载均衡</a:t>
                      </a:r>
                      <a:endParaRPr lang="zh-CN" altLang="en-US" sz="1600"/>
                    </a:p>
                    <a:p>
                      <a:pPr>
                        <a:buNone/>
                      </a:pPr>
                      <a:r>
                        <a:rPr lang="zh-CN" altLang="en-US" sz="1600"/>
                        <a:t>4、Redis 服务</a:t>
                      </a:r>
                      <a:endParaRPr lang="zh-CN" altLang="en-US" sz="1600"/>
                    </a:p>
                    <a:p>
                      <a:pPr>
                        <a:buNone/>
                      </a:pPr>
                      <a:r>
                        <a:rPr lang="zh-CN" altLang="en-US" sz="1600"/>
                        <a:t>5、OSS 服务</a:t>
                      </a:r>
                      <a:endParaRPr lang="zh-CN" altLang="en-US" sz="1600"/>
                    </a:p>
                    <a:p>
                      <a:pPr>
                        <a:buNone/>
                      </a:pPr>
                      <a:r>
                        <a:rPr lang="zh-CN" altLang="en-US" sz="1600"/>
                        <a:t>6、短信服务</a:t>
                      </a:r>
                      <a:endParaRPr lang="zh-CN" altLang="en-US" sz="1600"/>
                    </a:p>
                    <a:p>
                      <a:pPr>
                        <a:buNone/>
                      </a:pPr>
                      <a:r>
                        <a:rPr lang="zh-CN" altLang="en-US" sz="1600"/>
                        <a:t>7、域名配置</a:t>
                      </a:r>
                      <a:endParaRPr lang="zh-CN" altLang="en-US" sz="1600"/>
                    </a:p>
                  </a:txBody>
                  <a:tcPr/>
                </a:tc>
                <a:tc>
                  <a:txBody>
                    <a:bodyPr/>
                    <a:p>
                      <a:pPr>
                        <a:buNone/>
                      </a:pPr>
                      <a:r>
                        <a:rPr lang="en-US" altLang="zh-CN" sz="1600"/>
                        <a:t>1</a:t>
                      </a:r>
                      <a:r>
                        <a:rPr lang="zh-CN" altLang="en-US" sz="1600"/>
                        <a:t>、数据库服务16核128G 内存，200G系统盘</a:t>
                      </a:r>
                      <a:r>
                        <a:rPr lang="en-US" altLang="zh-CN" sz="1600"/>
                        <a:t> </a:t>
                      </a:r>
                      <a:endParaRPr lang="zh-CN" altLang="en-US" sz="1600"/>
                    </a:p>
                    <a:p>
                      <a:pPr>
                        <a:buNone/>
                      </a:pPr>
                      <a:r>
                        <a:rPr lang="en-US" altLang="zh-CN" sz="1600"/>
                        <a:t>2</a:t>
                      </a:r>
                      <a:r>
                        <a:rPr lang="zh-CN" altLang="en-US" sz="1600"/>
                        <a:t>、web 服务器 16核64G ，200G系统盘</a:t>
                      </a:r>
                      <a:endParaRPr lang="zh-CN" altLang="en-US" sz="1600"/>
                    </a:p>
                    <a:p>
                      <a:pPr>
                        <a:buNone/>
                      </a:pPr>
                      <a:r>
                        <a:rPr lang="en-US" altLang="zh-CN" sz="1600"/>
                        <a:t>3</a:t>
                      </a:r>
                      <a:r>
                        <a:rPr lang="zh-CN" altLang="en-US" sz="1600"/>
                        <a:t>、redis 5.0以上</a:t>
                      </a:r>
                      <a:endParaRPr lang="zh-CN" altLang="en-US" sz="1600"/>
                    </a:p>
                    <a:p>
                      <a:pPr>
                        <a:buNone/>
                      </a:pPr>
                      <a:endParaRPr lang="zh-CN" altLang="en-US" sz="1600"/>
                    </a:p>
                  </a:txBody>
                  <a:tcPr/>
                </a:tc>
              </a:tr>
              <a:tr h="381000">
                <a:tc>
                  <a:txBody>
                    <a:bodyPr/>
                    <a:p>
                      <a:pPr algn="ctr">
                        <a:buNone/>
                      </a:pPr>
                      <a:r>
                        <a:rPr lang="en-US" altLang="zh-CN" sz="1600"/>
                        <a:t>3</a:t>
                      </a:r>
                      <a:endParaRPr lang="en-US" altLang="zh-CN" sz="1600"/>
                    </a:p>
                  </a:txBody>
                  <a:tcPr/>
                </a:tc>
                <a:tc>
                  <a:txBody>
                    <a:bodyPr/>
                    <a:p>
                      <a:pPr>
                        <a:buNone/>
                      </a:pPr>
                      <a:r>
                        <a:rPr lang="zh-CN" altLang="en-US" sz="1600"/>
                        <a:t>非雪季系统部署所需资源</a:t>
                      </a:r>
                      <a:endParaRPr lang="zh-CN" altLang="en-US" sz="1600"/>
                    </a:p>
                  </a:txBody>
                  <a:tcPr/>
                </a:tc>
                <a:tc>
                  <a:txBody>
                    <a:bodyPr/>
                    <a:p>
                      <a:pPr>
                        <a:buNone/>
                      </a:pPr>
                      <a:r>
                        <a:rPr lang="en-US" altLang="zh-CN" sz="1600"/>
                        <a:t>1</a:t>
                      </a:r>
                      <a:r>
                        <a:rPr lang="zh-CN" altLang="en-US" sz="1600"/>
                        <a:t>、数据库服务器</a:t>
                      </a:r>
                      <a:r>
                        <a:rPr lang="en-US" altLang="zh-CN" sz="1600"/>
                        <a:t>1</a:t>
                      </a:r>
                      <a:r>
                        <a:rPr lang="zh-CN" altLang="en-US" sz="1600"/>
                        <a:t>台（RDS MySQL版 4核16G）</a:t>
                      </a:r>
                      <a:endParaRPr lang="zh-CN" altLang="en-US" sz="1600"/>
                    </a:p>
                    <a:p>
                      <a:pPr>
                        <a:buNone/>
                      </a:pPr>
                      <a:r>
                        <a:rPr lang="en-US" altLang="zh-CN" sz="1600"/>
                        <a:t>2</a:t>
                      </a:r>
                      <a:r>
                        <a:rPr lang="zh-CN" altLang="en-US" sz="1600"/>
                        <a:t>、应用服务器</a:t>
                      </a:r>
                      <a:r>
                        <a:rPr lang="en-US" altLang="zh-CN" sz="1600"/>
                        <a:t>2</a:t>
                      </a:r>
                      <a:r>
                        <a:rPr lang="zh-CN" altLang="en-US" sz="1600"/>
                        <a:t>台（ECS 2核8G）</a:t>
                      </a:r>
                      <a:endParaRPr lang="zh-CN" altLang="en-US" sz="1600"/>
                    </a:p>
                    <a:p>
                      <a:pPr>
                        <a:buNone/>
                      </a:pPr>
                      <a:r>
                        <a:rPr lang="en-US" altLang="zh-CN" sz="1600"/>
                        <a:t>3</a:t>
                      </a:r>
                      <a:r>
                        <a:rPr lang="zh-CN" altLang="en-US" sz="1600"/>
                        <a:t>、Redis服务器</a:t>
                      </a:r>
                      <a:r>
                        <a:rPr lang="en-US" altLang="zh-CN" sz="1600"/>
                        <a:t>1</a:t>
                      </a:r>
                      <a:r>
                        <a:rPr lang="zh-CN" altLang="en-US" sz="1600"/>
                        <a:t>台（Redis企业版）</a:t>
                      </a:r>
                      <a:endParaRPr lang="zh-CN" altLang="en-US" sz="1600"/>
                    </a:p>
                    <a:p>
                      <a:pPr>
                        <a:buNone/>
                      </a:pPr>
                      <a:r>
                        <a:rPr lang="en-US" altLang="zh-CN" sz="1600"/>
                        <a:t>4</a:t>
                      </a:r>
                      <a:r>
                        <a:rPr lang="zh-CN" altLang="en-US" sz="1600"/>
                        <a:t>、OSS服务</a:t>
                      </a:r>
                      <a:endParaRPr lang="zh-CN" altLang="en-US" sz="1600"/>
                    </a:p>
                    <a:p>
                      <a:pPr>
                        <a:buNone/>
                      </a:pPr>
                      <a:r>
                        <a:rPr lang="en-US" altLang="zh-CN" sz="1600"/>
                        <a:t>5</a:t>
                      </a:r>
                      <a:r>
                        <a:rPr lang="zh-CN" altLang="en-US" sz="1600"/>
                        <a:t>、域名配置</a:t>
                      </a:r>
                      <a:endParaRPr lang="zh-CN" altLang="en-US" sz="1600"/>
                    </a:p>
                  </a:txBody>
                  <a:tcPr/>
                </a:tc>
                <a:tc>
                  <a:txBody>
                    <a:bodyPr/>
                    <a:p>
                      <a:pPr>
                        <a:buNone/>
                      </a:pPr>
                      <a:endParaRPr lang="en-US" altLang="zh-CN" sz="1600"/>
                    </a:p>
                    <a:p>
                      <a:pPr>
                        <a:buNone/>
                      </a:pPr>
                      <a:endParaRPr lang="en-US" altLang="zh-CN" sz="1600"/>
                    </a:p>
                  </a:txBody>
                  <a:tcPr/>
                </a:tc>
              </a:tr>
              <a:tr h="381000">
                <a:tc>
                  <a:txBody>
                    <a:bodyPr/>
                    <a:p>
                      <a:pPr algn="ctr">
                        <a:buNone/>
                      </a:pPr>
                      <a:r>
                        <a:rPr lang="en-US" altLang="zh-CN" sz="1600"/>
                        <a:t>4</a:t>
                      </a:r>
                      <a:endParaRPr lang="en-US" altLang="zh-CN" sz="1600"/>
                    </a:p>
                  </a:txBody>
                  <a:tcPr/>
                </a:tc>
                <a:tc>
                  <a:txBody>
                    <a:bodyPr/>
                    <a:p>
                      <a:pPr>
                        <a:buNone/>
                      </a:pPr>
                      <a:r>
                        <a:rPr lang="zh-CN" altLang="en-US" sz="1600"/>
                        <a:t>C端小程序界面风格</a:t>
                      </a:r>
                      <a:endParaRPr lang="zh-CN" altLang="en-US" sz="1600"/>
                    </a:p>
                  </a:txBody>
                  <a:tcPr/>
                </a:tc>
                <a:tc>
                  <a:txBody>
                    <a:bodyPr/>
                    <a:p>
                      <a:pPr>
                        <a:buNone/>
                      </a:pPr>
                      <a:r>
                        <a:rPr lang="zh-CN" altLang="en-US" sz="1600"/>
                        <a:t>对小程序界面风格样式有什么具体要求？</a:t>
                      </a:r>
                      <a:endParaRPr lang="zh-CN" altLang="en-US" sz="1600"/>
                    </a:p>
                    <a:p>
                      <a:pPr>
                        <a:buNone/>
                      </a:pPr>
                      <a:r>
                        <a:rPr lang="zh-CN" altLang="en-US" sz="1600"/>
                        <a:t>提供logo图片</a:t>
                      </a:r>
                      <a:endParaRPr lang="zh-CN" altLang="en-US" sz="1600"/>
                    </a:p>
                  </a:txBody>
                  <a:tcPr/>
                </a:tc>
                <a:tc>
                  <a:txBody>
                    <a:bodyPr/>
                    <a:p>
                      <a:pPr>
                        <a:buNone/>
                      </a:pPr>
                      <a:endParaRPr lang="zh-CN" altLang="en-US" sz="1600"/>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箭头连接符 133"/>
          <p:cNvCxnSpPr/>
          <p:nvPr/>
        </p:nvCxnSpPr>
        <p:spPr>
          <a:xfrm>
            <a:off x="1259584" y="1643874"/>
            <a:ext cx="10821590" cy="0"/>
          </a:xfrm>
          <a:prstGeom prst="straightConnector1">
            <a:avLst/>
          </a:prstGeom>
          <a:ln w="12700" cap="flat" cmpd="sng">
            <a:solidFill>
              <a:schemeClr val="tx1">
                <a:lumMod val="95000"/>
                <a:lumOff val="5000"/>
              </a:schemeClr>
            </a:solidFill>
            <a:prstDash val="solid"/>
            <a:round/>
            <a:headEnd type="none" w="med" len="med"/>
            <a:tailEnd type="triangle" w="med" len="med"/>
          </a:ln>
        </p:spPr>
      </p:cxnSp>
      <p:sp>
        <p:nvSpPr>
          <p:cNvPr id="21" name="圆角矩形 5"/>
          <p:cNvSpPr/>
          <p:nvPr/>
        </p:nvSpPr>
        <p:spPr>
          <a:xfrm>
            <a:off x="2982171" y="1489896"/>
            <a:ext cx="735821"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长草</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34" name="圆角矩形 6"/>
          <p:cNvSpPr/>
          <p:nvPr/>
        </p:nvSpPr>
        <p:spPr>
          <a:xfrm>
            <a:off x="5038990" y="1491054"/>
            <a:ext cx="649119" cy="275539"/>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首单</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35" name="圆角矩形 7"/>
          <p:cNvSpPr/>
          <p:nvPr/>
        </p:nvSpPr>
        <p:spPr>
          <a:xfrm>
            <a:off x="6024904" y="1489896"/>
            <a:ext cx="695893"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lang="en-US" altLang="zh-CN" sz="1000" kern="0" noProof="1">
                <a:solidFill>
                  <a:schemeClr val="bg1"/>
                </a:solidFill>
                <a:latin typeface="+mn-ea"/>
                <a:sym typeface="Helvetica Light"/>
              </a:rPr>
              <a:t>2</a:t>
            </a:r>
            <a:r>
              <a:rPr kumimoji="0" lang="zh-CN" altLang="en-US" sz="1000" u="none" strike="noStrike" kern="0" cap="none" spc="0" normalizeH="0" baseline="0" noProof="1">
                <a:ln>
                  <a:noFill/>
                </a:ln>
                <a:solidFill>
                  <a:schemeClr val="bg1"/>
                </a:solidFill>
                <a:effectLst/>
                <a:uFillTx/>
                <a:latin typeface="+mn-ea"/>
                <a:sym typeface="Helvetica Light"/>
              </a:rPr>
              <a:t>次购买</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36" name="圆角矩形 8"/>
          <p:cNvSpPr/>
          <p:nvPr/>
        </p:nvSpPr>
        <p:spPr>
          <a:xfrm>
            <a:off x="8020120" y="1489896"/>
            <a:ext cx="695893"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多次购买</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38" name="圆角矩形 10"/>
          <p:cNvSpPr/>
          <p:nvPr/>
        </p:nvSpPr>
        <p:spPr>
          <a:xfrm>
            <a:off x="9052808" y="1489896"/>
            <a:ext cx="695893"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分享</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39" name="圆角矩形 11"/>
          <p:cNvSpPr/>
          <p:nvPr/>
        </p:nvSpPr>
        <p:spPr>
          <a:xfrm>
            <a:off x="10085496" y="1489896"/>
            <a:ext cx="697604"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预流失</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40" name="圆角矩形 12"/>
          <p:cNvSpPr/>
          <p:nvPr/>
        </p:nvSpPr>
        <p:spPr>
          <a:xfrm>
            <a:off x="1909555" y="1489896"/>
            <a:ext cx="735821"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触达</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41" name="TextBox 35"/>
          <p:cNvSpPr txBox="1"/>
          <p:nvPr/>
        </p:nvSpPr>
        <p:spPr>
          <a:xfrm>
            <a:off x="7057592" y="1521110"/>
            <a:ext cx="625733" cy="215427"/>
          </a:xfrm>
          <a:prstGeom prst="rect">
            <a:avLst/>
          </a:prstGeom>
          <a:solidFill>
            <a:schemeClr val="tx1">
              <a:lumMod val="75000"/>
              <a:lumOff val="25000"/>
            </a:schemeClr>
          </a:solidFill>
          <a:ln w="9525">
            <a:noFill/>
          </a:ln>
        </p:spPr>
        <p:txBody>
          <a:bodyPr wrap="square" lIns="60945" tIns="30472" rIns="60945" bIns="30472" anchor="t">
            <a:spAutoFit/>
          </a:bodyPr>
          <a:lstStyle/>
          <a:p>
            <a:pPr indent="0" algn="ctr" hangingPunct="0"/>
            <a:r>
              <a:rPr lang="en-US" altLang="zh-CN" sz="1000" dirty="0">
                <a:solidFill>
                  <a:schemeClr val="bg1"/>
                </a:solidFill>
                <a:latin typeface="+mn-ea"/>
              </a:rPr>
              <a:t> ……</a:t>
            </a:r>
            <a:endParaRPr lang="en-US" altLang="zh-CN" sz="1000" dirty="0">
              <a:solidFill>
                <a:schemeClr val="bg1"/>
              </a:solidFill>
              <a:latin typeface="+mn-ea"/>
            </a:endParaRPr>
          </a:p>
        </p:txBody>
      </p:sp>
      <p:sp>
        <p:nvSpPr>
          <p:cNvPr id="44" name="圆角矩形 24"/>
          <p:cNvSpPr/>
          <p:nvPr/>
        </p:nvSpPr>
        <p:spPr>
          <a:xfrm>
            <a:off x="4054787" y="1489896"/>
            <a:ext cx="647408" cy="27785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60945" tIns="30472" rIns="60945"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注册</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46" name="圆角矩形 77"/>
          <p:cNvSpPr/>
          <p:nvPr/>
        </p:nvSpPr>
        <p:spPr>
          <a:xfrm>
            <a:off x="11119893" y="1489201"/>
            <a:ext cx="695893" cy="279244"/>
          </a:xfrm>
          <a:prstGeom prst="roundRect">
            <a:avLst/>
          </a:prstGeom>
          <a:solidFill>
            <a:schemeClr val="tx1">
              <a:lumMod val="75000"/>
              <a:lumOff val="25000"/>
            </a:schemeClr>
          </a:solidFill>
          <a:ln w="9525" cap="flat" cmpd="sng" algn="ctr">
            <a:noFill/>
            <a:prstDash val="solid"/>
          </a:ln>
          <a:effectLst>
            <a:outerShdw blurRad="40000" dist="20000" dir="5400000" rotWithShape="0">
              <a:srgbClr val="000000">
                <a:alpha val="38000"/>
              </a:srgbClr>
            </a:outerShdw>
          </a:effectLst>
        </p:spPr>
        <p:txBody>
          <a:bodyPr lIns="36000" tIns="30472" rIns="36000" bIns="30472" rtlCol="0" anchor="ctr"/>
          <a:lstStyle/>
          <a:p>
            <a:pPr marL="0" marR="0" indent="0" algn="ctr" defTabSz="825500" rtl="0" eaLnBrk="1" fontAlgn="auto" latinLnBrk="0" hangingPunct="0">
              <a:lnSpc>
                <a:spcPct val="100000"/>
              </a:lnSpc>
              <a:spcBef>
                <a:spcPts val="0"/>
              </a:spcBef>
              <a:spcAft>
                <a:spcPts val="0"/>
              </a:spcAft>
              <a:buClrTx/>
              <a:buSzTx/>
              <a:buFontTx/>
              <a:buNone/>
              <a:defRPr/>
            </a:pPr>
            <a:r>
              <a:rPr kumimoji="0" lang="zh-CN" altLang="en-US" sz="1000" u="none" strike="noStrike" kern="0" cap="none" spc="0" normalizeH="0" baseline="0" noProof="1">
                <a:ln>
                  <a:noFill/>
                </a:ln>
                <a:solidFill>
                  <a:schemeClr val="bg1"/>
                </a:solidFill>
                <a:effectLst/>
                <a:uFillTx/>
                <a:latin typeface="+mn-ea"/>
                <a:sym typeface="Helvetica Light"/>
              </a:rPr>
              <a:t>流失客户</a:t>
            </a:r>
            <a:endParaRPr kumimoji="0" lang="zh-CN" altLang="en-US" sz="1000" u="none" strike="noStrike" kern="0" cap="none" spc="0" normalizeH="0" baseline="0" noProof="1">
              <a:ln>
                <a:noFill/>
              </a:ln>
              <a:solidFill>
                <a:schemeClr val="bg1"/>
              </a:solidFill>
              <a:effectLst/>
              <a:uFillTx/>
              <a:latin typeface="+mn-ea"/>
              <a:sym typeface="Helvetica Light"/>
            </a:endParaRPr>
          </a:p>
        </p:txBody>
      </p:sp>
      <p:sp>
        <p:nvSpPr>
          <p:cNvPr id="50" name="文本框 49"/>
          <p:cNvSpPr txBox="1"/>
          <p:nvPr/>
        </p:nvSpPr>
        <p:spPr>
          <a:xfrm>
            <a:off x="328115" y="1431113"/>
            <a:ext cx="1501099" cy="521970"/>
          </a:xfrm>
          <a:prstGeom prst="rect">
            <a:avLst/>
          </a:prstGeom>
          <a:solidFill>
            <a:schemeClr val="bg2">
              <a:lumMod val="25000"/>
            </a:schemeClr>
          </a:solidFill>
        </p:spPr>
        <p:txBody>
          <a:bodyPr wrap="square" rtlCol="0">
            <a:spAutoFit/>
          </a:bodyPr>
          <a:lstStyle/>
          <a:p>
            <a:pPr algn="ct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用户</a:t>
            </a:r>
            <a:r>
              <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rPr>
              <a:t>&amp;</a:t>
            </a: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路径</a:t>
            </a:r>
            <a:endPar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endParaRPr>
          </a:p>
          <a:p>
            <a:pPr algn="ctr"/>
            <a:r>
              <a:rPr lang="zh-CN" altLang="en-US" sz="1400" b="1" spc="130" dirty="0">
                <a:solidFill>
                  <a:srgbClr val="FCECD6"/>
                </a:solidFill>
                <a:latin typeface="+mn-ea"/>
                <a:cs typeface="OPPOSans L" panose="00020600040101010101" pitchFamily="18" charset="-122"/>
              </a:rPr>
              <a:t>难看清</a:t>
            </a:r>
            <a:endParaRPr lang="zh-CN" altLang="en-US" sz="1400" b="1" spc="130" dirty="0">
              <a:solidFill>
                <a:srgbClr val="FCECD6"/>
              </a:solidFill>
              <a:latin typeface="+mn-ea"/>
              <a:cs typeface="OPPOSans L" panose="00020600040101010101" pitchFamily="18" charset="-122"/>
            </a:endParaRPr>
          </a:p>
        </p:txBody>
      </p:sp>
      <p:sp>
        <p:nvSpPr>
          <p:cNvPr id="53" name="文本框 52"/>
          <p:cNvSpPr txBox="1"/>
          <p:nvPr/>
        </p:nvSpPr>
        <p:spPr>
          <a:xfrm>
            <a:off x="1839622" y="2080160"/>
            <a:ext cx="1327291" cy="276999"/>
          </a:xfrm>
          <a:prstGeom prst="rect">
            <a:avLst/>
          </a:prstGeom>
          <a:noFill/>
        </p:spPr>
        <p:txBody>
          <a:bodyPr wrap="square">
            <a:spAutoFit/>
          </a:bodyPr>
          <a:lstStyle/>
          <a:p>
            <a:pPr algn="ctr"/>
            <a:r>
              <a:rPr lang="en-US" altLang="zh-CN" sz="1200" dirty="0">
                <a:latin typeface="+mn-ea"/>
              </a:rPr>
              <a:t>【</a:t>
            </a:r>
            <a:r>
              <a:rPr lang="zh-CN" altLang="en-US" sz="1200" dirty="0">
                <a:latin typeface="+mn-ea"/>
              </a:rPr>
              <a:t>注册首购</a:t>
            </a:r>
            <a:r>
              <a:rPr lang="en-US" altLang="zh-CN" sz="1200" dirty="0">
                <a:latin typeface="+mn-ea"/>
              </a:rPr>
              <a:t>】</a:t>
            </a:r>
            <a:endParaRPr lang="en-US" altLang="zh-CN" sz="1200" dirty="0">
              <a:latin typeface="+mn-ea"/>
            </a:endParaRPr>
          </a:p>
        </p:txBody>
      </p:sp>
      <p:sp>
        <p:nvSpPr>
          <p:cNvPr id="54" name="object 22"/>
          <p:cNvSpPr txBox="1"/>
          <p:nvPr/>
        </p:nvSpPr>
        <p:spPr>
          <a:xfrm>
            <a:off x="1951799" y="2423323"/>
            <a:ext cx="1837600" cy="684803"/>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什么渠道最好</a:t>
            </a:r>
            <a:endParaRPr lang="en-US" altLang="zh-CN" sz="1400" dirty="0">
              <a:solidFill>
                <a:prstClr val="black"/>
              </a:solidFill>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什么周期触达</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路径如何设计</a:t>
            </a:r>
            <a:endParaRPr kumimoji="0" sz="1400" u="none" strike="noStrike" kern="1200" cap="none" spc="0" normalizeH="0" baseline="0" noProof="0" dirty="0">
              <a:ln>
                <a:noFill/>
              </a:ln>
              <a:solidFill>
                <a:prstClr val="black"/>
              </a:solidFill>
              <a:effectLst/>
              <a:uLnTx/>
              <a:uFillTx/>
              <a:latin typeface="+mn-ea"/>
              <a:cs typeface="Heiti SC" panose="02000000000000000000" charset="-122"/>
            </a:endParaRPr>
          </a:p>
        </p:txBody>
      </p:sp>
      <p:sp>
        <p:nvSpPr>
          <p:cNvPr id="55" name="文本框 54"/>
          <p:cNvSpPr txBox="1"/>
          <p:nvPr/>
        </p:nvSpPr>
        <p:spPr>
          <a:xfrm>
            <a:off x="6366681" y="2080160"/>
            <a:ext cx="1327291" cy="276999"/>
          </a:xfrm>
          <a:prstGeom prst="rect">
            <a:avLst/>
          </a:prstGeom>
          <a:noFill/>
        </p:spPr>
        <p:txBody>
          <a:bodyPr wrap="square">
            <a:spAutoFit/>
          </a:bodyPr>
          <a:lstStyle/>
          <a:p>
            <a:pPr algn="ctr"/>
            <a:r>
              <a:rPr lang="en-US" altLang="zh-CN" sz="1200" dirty="0">
                <a:latin typeface="+mn-ea"/>
              </a:rPr>
              <a:t>【</a:t>
            </a:r>
            <a:r>
              <a:rPr lang="zh-CN" altLang="en-US" sz="1200" dirty="0">
                <a:latin typeface="+mn-ea"/>
              </a:rPr>
              <a:t>忠诚培养</a:t>
            </a:r>
            <a:r>
              <a:rPr lang="en-US" altLang="zh-CN" sz="1200" dirty="0">
                <a:latin typeface="+mn-ea"/>
              </a:rPr>
              <a:t>】</a:t>
            </a:r>
            <a:endParaRPr lang="en-US" altLang="zh-CN" sz="1200" dirty="0">
              <a:latin typeface="+mn-ea"/>
            </a:endParaRPr>
          </a:p>
        </p:txBody>
      </p:sp>
      <p:sp>
        <p:nvSpPr>
          <p:cNvPr id="56" name="object 22"/>
          <p:cNvSpPr txBox="1"/>
          <p:nvPr/>
        </p:nvSpPr>
        <p:spPr>
          <a:xfrm>
            <a:off x="6478858" y="2423323"/>
            <a:ext cx="2043858" cy="684803"/>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谁是忠诚用户</a:t>
            </a:r>
            <a:endParaRPr lang="en-US" altLang="zh-CN" sz="1400" dirty="0">
              <a:solidFill>
                <a:prstClr val="black"/>
              </a:solidFill>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忠诚用户有什么特征</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忠诚培养路径是什么</a:t>
            </a:r>
            <a:endParaRPr kumimoji="0" sz="1400" u="none" strike="noStrike" kern="1200" cap="none" spc="0" normalizeH="0" baseline="0" noProof="0" dirty="0">
              <a:ln>
                <a:noFill/>
              </a:ln>
              <a:solidFill>
                <a:prstClr val="black"/>
              </a:solidFill>
              <a:effectLst/>
              <a:uLnTx/>
              <a:uFillTx/>
              <a:latin typeface="+mn-ea"/>
              <a:cs typeface="Heiti SC" panose="02000000000000000000" charset="-122"/>
            </a:endParaRPr>
          </a:p>
        </p:txBody>
      </p:sp>
      <p:sp>
        <p:nvSpPr>
          <p:cNvPr id="58" name="文本框 57"/>
          <p:cNvSpPr txBox="1"/>
          <p:nvPr/>
        </p:nvSpPr>
        <p:spPr>
          <a:xfrm>
            <a:off x="4057102" y="2080160"/>
            <a:ext cx="1327291" cy="276999"/>
          </a:xfrm>
          <a:prstGeom prst="rect">
            <a:avLst/>
          </a:prstGeom>
          <a:noFill/>
        </p:spPr>
        <p:txBody>
          <a:bodyPr wrap="square">
            <a:spAutoFit/>
          </a:bodyPr>
          <a:lstStyle/>
          <a:p>
            <a:pPr algn="ctr"/>
            <a:r>
              <a:rPr lang="en-US" altLang="zh-CN" sz="1200" dirty="0">
                <a:latin typeface="+mn-ea"/>
              </a:rPr>
              <a:t>【</a:t>
            </a:r>
            <a:r>
              <a:rPr lang="zh-CN" altLang="en-US" sz="1200" dirty="0">
                <a:latin typeface="+mn-ea"/>
              </a:rPr>
              <a:t>新客复购</a:t>
            </a:r>
            <a:r>
              <a:rPr lang="en-US" altLang="zh-CN" sz="1200" dirty="0">
                <a:latin typeface="+mn-ea"/>
              </a:rPr>
              <a:t>】</a:t>
            </a:r>
            <a:endParaRPr lang="en-US" altLang="zh-CN" sz="1200" dirty="0">
              <a:latin typeface="+mn-ea"/>
            </a:endParaRPr>
          </a:p>
        </p:txBody>
      </p:sp>
      <p:sp>
        <p:nvSpPr>
          <p:cNvPr id="59" name="object 22"/>
          <p:cNvSpPr txBox="1"/>
          <p:nvPr/>
        </p:nvSpPr>
        <p:spPr>
          <a:xfrm>
            <a:off x="4169410" y="2423160"/>
            <a:ext cx="2098040" cy="684530"/>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复购用户有什么特征</a:t>
            </a:r>
            <a:endParaRPr lang="en-US" altLang="zh-CN" sz="1400" dirty="0">
              <a:solidFill>
                <a:prstClr val="black"/>
              </a:solidFill>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rPr>
              <a:t>”</a:t>
            </a: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诱饵</a:t>
            </a:r>
            <a:r>
              <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rPr>
              <a:t>“</a:t>
            </a: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是什么</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如何把</a:t>
            </a:r>
            <a:r>
              <a:rPr lang="en-US" altLang="zh-CN" sz="1400" noProof="0" dirty="0">
                <a:ln>
                  <a:noFill/>
                </a:ln>
                <a:solidFill>
                  <a:prstClr val="black"/>
                </a:solidFill>
                <a:effectLst/>
                <a:uLnTx/>
                <a:uFillTx/>
                <a:latin typeface="+mn-ea"/>
                <a:cs typeface="Heiti SC" panose="02000000000000000000" charset="-122"/>
                <a:sym typeface="+mn-ea"/>
              </a:rPr>
              <a:t>”</a:t>
            </a:r>
            <a:r>
              <a:rPr lang="zh-CN" altLang="en-US" sz="1400" noProof="0" dirty="0">
                <a:ln>
                  <a:noFill/>
                </a:ln>
                <a:solidFill>
                  <a:prstClr val="black"/>
                </a:solidFill>
                <a:effectLst/>
                <a:uLnTx/>
                <a:uFillTx/>
                <a:latin typeface="+mn-ea"/>
                <a:cs typeface="Heiti SC" panose="02000000000000000000" charset="-122"/>
                <a:sym typeface="+mn-ea"/>
              </a:rPr>
              <a:t>诱饵</a:t>
            </a:r>
            <a:r>
              <a:rPr lang="en-US" altLang="zh-CN" sz="1400" noProof="0" dirty="0">
                <a:ln>
                  <a:noFill/>
                </a:ln>
                <a:solidFill>
                  <a:prstClr val="black"/>
                </a:solidFill>
                <a:effectLst/>
                <a:uLnTx/>
                <a:uFillTx/>
                <a:latin typeface="+mn-ea"/>
                <a:cs typeface="Heiti SC" panose="02000000000000000000" charset="-122"/>
                <a:sym typeface="+mn-ea"/>
              </a:rPr>
              <a:t>“</a:t>
            </a: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扔出去</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p:txBody>
      </p:sp>
      <p:sp>
        <p:nvSpPr>
          <p:cNvPr id="60" name="文本框 59"/>
          <p:cNvSpPr txBox="1"/>
          <p:nvPr/>
        </p:nvSpPr>
        <p:spPr>
          <a:xfrm>
            <a:off x="8769434" y="2080160"/>
            <a:ext cx="1468283" cy="276999"/>
          </a:xfrm>
          <a:prstGeom prst="rect">
            <a:avLst/>
          </a:prstGeom>
          <a:noFill/>
        </p:spPr>
        <p:txBody>
          <a:bodyPr wrap="square">
            <a:spAutoFit/>
          </a:bodyPr>
          <a:lstStyle/>
          <a:p>
            <a:pPr algn="ctr"/>
            <a:r>
              <a:rPr lang="en-US" altLang="zh-CN" sz="1200" dirty="0">
                <a:latin typeface="+mn-ea"/>
              </a:rPr>
              <a:t>【</a:t>
            </a:r>
            <a:r>
              <a:rPr lang="zh-CN" altLang="en-US" sz="1200" dirty="0">
                <a:latin typeface="+mn-ea"/>
              </a:rPr>
              <a:t>预流失预警</a:t>
            </a:r>
            <a:r>
              <a:rPr lang="en-US" altLang="zh-CN" sz="1200" dirty="0">
                <a:latin typeface="+mn-ea"/>
              </a:rPr>
              <a:t>】</a:t>
            </a:r>
            <a:endParaRPr lang="en-US" altLang="zh-CN" sz="1200" dirty="0">
              <a:latin typeface="+mn-ea"/>
            </a:endParaRPr>
          </a:p>
        </p:txBody>
      </p:sp>
      <p:sp>
        <p:nvSpPr>
          <p:cNvPr id="61" name="object 22"/>
          <p:cNvSpPr txBox="1"/>
          <p:nvPr/>
        </p:nvSpPr>
        <p:spPr>
          <a:xfrm>
            <a:off x="8881611" y="2423323"/>
            <a:ext cx="2043858" cy="684803"/>
          </a:xfrm>
          <a:prstGeom prst="rect">
            <a:avLst/>
          </a:prstGeom>
        </p:spPr>
        <p:txBody>
          <a:bodyPr vert="horz" wrap="square" lIns="0" tIns="12700" rIns="0" bIns="0" rtlCol="0">
            <a:spAutoFit/>
          </a:bodyPr>
          <a:lstStyle/>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用户都有哪几类</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什么特征</a:t>
            </a:r>
            <a:r>
              <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rPr>
              <a:t>/</a:t>
            </a:r>
            <a:r>
              <a:rPr kumimoji="0" lang="zh-CN" altLang="en-US" sz="1400" u="none" strike="noStrike" kern="1200" cap="none" spc="0" normalizeH="0" baseline="0" noProof="0" dirty="0">
                <a:ln>
                  <a:noFill/>
                </a:ln>
                <a:solidFill>
                  <a:prstClr val="black"/>
                </a:solidFill>
                <a:effectLst/>
                <a:uLnTx/>
                <a:uFillTx/>
                <a:latin typeface="+mn-ea"/>
                <a:cs typeface="Heiti SC" panose="02000000000000000000" charset="-122"/>
              </a:rPr>
              <a:t>节点要预警</a:t>
            </a:r>
            <a:endParaRPr kumimoji="0" lang="en-US" altLang="zh-CN" sz="1400" u="none" strike="noStrike" kern="1200" cap="none" spc="0" normalizeH="0" baseline="0" noProof="0" dirty="0">
              <a:ln>
                <a:noFill/>
              </a:ln>
              <a:solidFill>
                <a:prstClr val="black"/>
              </a:solidFill>
              <a:effectLst/>
              <a:uLnTx/>
              <a:uFillTx/>
              <a:latin typeface="+mn-ea"/>
              <a:cs typeface="Heiti SC" panose="02000000000000000000" charset="-122"/>
            </a:endParaRPr>
          </a:p>
          <a:p>
            <a:pPr marL="298450" marR="0" lvl="0" indent="-285750" algn="l" defTabSz="914400" rtl="0" eaLnBrk="1" fontAlgn="auto" latinLnBrk="0" hangingPunct="1">
              <a:lnSpc>
                <a:spcPct val="100000"/>
              </a:lnSpc>
              <a:spcBef>
                <a:spcPts val="100"/>
              </a:spcBef>
              <a:spcAft>
                <a:spcPts val="0"/>
              </a:spcAft>
              <a:buClrTx/>
              <a:buSzTx/>
              <a:buFont typeface="Arial" panose="020B0604020202020204" pitchFamily="34" charset="0"/>
              <a:buChar char="•"/>
              <a:defRPr/>
            </a:pPr>
            <a:r>
              <a:rPr lang="zh-CN" altLang="en-US" sz="1400" dirty="0">
                <a:solidFill>
                  <a:prstClr val="black"/>
                </a:solidFill>
                <a:latin typeface="+mn-ea"/>
                <a:cs typeface="Heiti SC" panose="02000000000000000000" charset="-122"/>
              </a:rPr>
              <a:t>预警路径是什么</a:t>
            </a:r>
            <a:endParaRPr kumimoji="0" sz="1400" u="none" strike="noStrike" kern="1200" cap="none" spc="0" normalizeH="0" baseline="0" noProof="0" dirty="0">
              <a:ln>
                <a:noFill/>
              </a:ln>
              <a:solidFill>
                <a:prstClr val="black"/>
              </a:solidFill>
              <a:effectLst/>
              <a:uLnTx/>
              <a:uFillTx/>
              <a:latin typeface="+mn-ea"/>
              <a:cs typeface="Heiti SC" panose="02000000000000000000" charset="-122"/>
            </a:endParaRPr>
          </a:p>
        </p:txBody>
      </p:sp>
      <p:sp>
        <p:nvSpPr>
          <p:cNvPr id="64" name="iŝľïḑè"/>
          <p:cNvSpPr txBox="1"/>
          <p:nvPr/>
        </p:nvSpPr>
        <p:spPr>
          <a:xfrm>
            <a:off x="3473450" y="3969385"/>
            <a:ext cx="7808595" cy="46037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en-US" altLang="zh-CN" sz="1600" b="1" spc="300" dirty="0">
                <a:solidFill>
                  <a:schemeClr val="tx1">
                    <a:lumMod val="95000"/>
                    <a:lumOff val="5000"/>
                  </a:schemeClr>
                </a:solidFill>
                <a:latin typeface="+mn-ea"/>
              </a:rPr>
              <a:t>01</a:t>
            </a:r>
            <a:r>
              <a:rPr lang="zh-CN" altLang="en-US" sz="1600" b="1" spc="300" dirty="0">
                <a:solidFill>
                  <a:schemeClr val="tx1">
                    <a:lumMod val="95000"/>
                    <a:lumOff val="5000"/>
                  </a:schemeClr>
                </a:solidFill>
                <a:latin typeface="+mn-ea"/>
              </a:rPr>
              <a:t> 数字化落地难，单一雪场管理</a:t>
            </a:r>
            <a:r>
              <a:rPr lang="zh-CN" altLang="en-US" sz="1600" b="1" spc="300" dirty="0">
                <a:solidFill>
                  <a:schemeClr val="tx1">
                    <a:lumMod val="95000"/>
                    <a:lumOff val="5000"/>
                  </a:schemeClr>
                </a:solidFill>
                <a:latin typeface="+mn-ea"/>
                <a:sym typeface="+mn-ea"/>
              </a:rPr>
              <a:t>系统无法满足</a:t>
            </a:r>
            <a:r>
              <a:rPr lang="zh-CN" altLang="en-US" sz="1600" b="1" spc="300" dirty="0">
                <a:solidFill>
                  <a:schemeClr val="tx1">
                    <a:lumMod val="95000"/>
                    <a:lumOff val="5000"/>
                  </a:schemeClr>
                </a:solidFill>
                <a:latin typeface="+mn-ea"/>
                <a:sym typeface="+mn-ea"/>
              </a:rPr>
              <a:t>海星育多业态场景</a:t>
            </a:r>
            <a:endParaRPr lang="zh-CN" altLang="en-US" sz="1600" b="1" spc="300" dirty="0">
              <a:solidFill>
                <a:schemeClr val="tx1">
                  <a:lumMod val="95000"/>
                  <a:lumOff val="5000"/>
                </a:schemeClr>
              </a:solidFill>
              <a:latin typeface="+mn-ea"/>
            </a:endParaRPr>
          </a:p>
        </p:txBody>
      </p:sp>
      <p:sp>
        <p:nvSpPr>
          <p:cNvPr id="66" name="文本框 65"/>
          <p:cNvSpPr txBox="1"/>
          <p:nvPr/>
        </p:nvSpPr>
        <p:spPr>
          <a:xfrm>
            <a:off x="3474720" y="4591685"/>
            <a:ext cx="6720840" cy="337185"/>
          </a:xfrm>
          <a:prstGeom prst="rect">
            <a:avLst/>
          </a:prstGeom>
          <a:noFill/>
        </p:spPr>
        <p:txBody>
          <a:bodyPr wrap="square">
            <a:spAutoFit/>
          </a:bodyPr>
          <a:lstStyle/>
          <a:p>
            <a:pPr algn="l"/>
            <a:r>
              <a:rPr lang="en-US" altLang="zh-CN" sz="1600" b="1" spc="300" dirty="0">
                <a:solidFill>
                  <a:schemeClr val="tx1">
                    <a:lumMod val="95000"/>
                    <a:lumOff val="5000"/>
                  </a:schemeClr>
                </a:solidFill>
                <a:latin typeface="+mn-ea"/>
              </a:rPr>
              <a:t>02</a:t>
            </a:r>
            <a:r>
              <a:rPr lang="zh-CN" altLang="en-US" sz="1600" b="1" spc="300" dirty="0">
                <a:solidFill>
                  <a:schemeClr val="tx1">
                    <a:lumMod val="95000"/>
                    <a:lumOff val="5000"/>
                  </a:schemeClr>
                </a:solidFill>
                <a:latin typeface="+mn-ea"/>
              </a:rPr>
              <a:t> 非雪季新业务需求点状化，研发必须追着业务跑</a:t>
            </a:r>
            <a:endParaRPr lang="zh-CN" altLang="en-US" sz="1600" b="1" spc="300" dirty="0">
              <a:solidFill>
                <a:schemeClr val="tx1">
                  <a:lumMod val="95000"/>
                  <a:lumOff val="5000"/>
                </a:schemeClr>
              </a:solidFill>
              <a:latin typeface="+mn-ea"/>
            </a:endParaRPr>
          </a:p>
        </p:txBody>
      </p:sp>
      <p:sp>
        <p:nvSpPr>
          <p:cNvPr id="69" name="文本框 68"/>
          <p:cNvSpPr txBox="1"/>
          <p:nvPr/>
        </p:nvSpPr>
        <p:spPr>
          <a:xfrm>
            <a:off x="3473450" y="5683250"/>
            <a:ext cx="6430010" cy="829945"/>
          </a:xfrm>
          <a:prstGeom prst="rect">
            <a:avLst/>
          </a:prstGeom>
          <a:noFill/>
        </p:spPr>
        <p:txBody>
          <a:bodyPr wrap="square">
            <a:spAutoFit/>
          </a:bodyPr>
          <a:lstStyle>
            <a:defPPr>
              <a:defRPr lang="zh-CN"/>
            </a:defPPr>
            <a:lvl1pPr>
              <a:defRPr b="1" spc="300">
                <a:solidFill>
                  <a:schemeClr val="tx1">
                    <a:lumMod val="95000"/>
                    <a:lumOff val="5000"/>
                  </a:schemeClr>
                </a:solidFill>
                <a:latin typeface="微软雅黑" panose="020B0503020204020204" charset="-122"/>
                <a:ea typeface="微软雅黑" panose="020B0503020204020204" charset="-122"/>
              </a:defRPr>
            </a:lvl1pPr>
          </a:lstStyle>
          <a:p>
            <a:pPr>
              <a:lnSpc>
                <a:spcPct val="150000"/>
              </a:lnSpc>
            </a:pPr>
            <a:r>
              <a:rPr lang="en-US" altLang="zh-CN" sz="1600" spc="600" dirty="0">
                <a:latin typeface="+mn-ea"/>
                <a:ea typeface="+mn-ea"/>
              </a:rPr>
              <a:t>01</a:t>
            </a:r>
            <a:r>
              <a:rPr lang="zh-CN" altLang="en-US" sz="1600" spc="600" dirty="0">
                <a:latin typeface="+mn-ea"/>
                <a:ea typeface="+mn-ea"/>
              </a:rPr>
              <a:t>当前用户数据无法自由使用</a:t>
            </a:r>
            <a:endParaRPr lang="en-US" altLang="zh-CN" sz="1600" spc="600" dirty="0">
              <a:latin typeface="+mn-ea"/>
              <a:ea typeface="+mn-ea"/>
            </a:endParaRPr>
          </a:p>
          <a:p>
            <a:pPr>
              <a:lnSpc>
                <a:spcPct val="150000"/>
              </a:lnSpc>
            </a:pPr>
            <a:r>
              <a:rPr lang="en-US" altLang="zh-CN" sz="1600" spc="600" dirty="0">
                <a:latin typeface="+mn-ea"/>
                <a:ea typeface="+mn-ea"/>
              </a:rPr>
              <a:t>02</a:t>
            </a:r>
            <a:r>
              <a:rPr lang="zh-CN" altLang="en-US" sz="1600" spc="600" dirty="0">
                <a:latin typeface="+mn-ea"/>
                <a:ea typeface="+mn-ea"/>
              </a:rPr>
              <a:t>将来</a:t>
            </a:r>
            <a:r>
              <a:rPr lang="zh-CN" altLang="en-US" sz="1600" spc="600" dirty="0">
                <a:latin typeface="+mn-ea"/>
                <a:ea typeface="+mn-ea"/>
              </a:rPr>
              <a:t>海星育整体用户的私域运营难于实现</a:t>
            </a:r>
            <a:endParaRPr lang="zh-CN" altLang="en-US" sz="1600" spc="600" dirty="0">
              <a:latin typeface="+mn-ea"/>
              <a:ea typeface="+mn-ea"/>
            </a:endParaRPr>
          </a:p>
        </p:txBody>
      </p:sp>
      <p:cxnSp>
        <p:nvCxnSpPr>
          <p:cNvPr id="3" name="直线连接符 2"/>
          <p:cNvCxnSpPr/>
          <p:nvPr/>
        </p:nvCxnSpPr>
        <p:spPr>
          <a:xfrm>
            <a:off x="1644167" y="3725883"/>
            <a:ext cx="10171619"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1644167" y="5483431"/>
            <a:ext cx="10171619"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96883" y="3509639"/>
            <a:ext cx="1542739" cy="521970"/>
          </a:xfrm>
          <a:prstGeom prst="rect">
            <a:avLst/>
          </a:prstGeom>
          <a:solidFill>
            <a:schemeClr val="bg2">
              <a:lumMod val="25000"/>
            </a:schemeClr>
          </a:solidFill>
        </p:spPr>
        <p:txBody>
          <a:bodyPr wrap="square" rtlCol="0">
            <a:spAutoFit/>
          </a:bodyPr>
          <a:lstStyle/>
          <a:p>
            <a:pPr algn="ct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业务</a:t>
            </a:r>
            <a:r>
              <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rPr>
              <a:t>&amp;</a:t>
            </a: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系统</a:t>
            </a:r>
            <a:endPar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endParaRPr>
          </a:p>
          <a:p>
            <a:pPr algn="ctr"/>
            <a:r>
              <a:rPr lang="zh-CN" altLang="en-US" sz="1400" b="1" spc="130" dirty="0">
                <a:solidFill>
                  <a:srgbClr val="FCECD6"/>
                </a:solidFill>
                <a:latin typeface="+mn-ea"/>
                <a:cs typeface="OPPOSans L" panose="00020600040101010101" pitchFamily="18" charset="-122"/>
              </a:rPr>
              <a:t>未</a:t>
            </a:r>
            <a:r>
              <a:rPr kumimoji="0" lang="zh-CN" altLang="en-US" sz="1400" b="1" u="none" strike="noStrike" kern="1200" cap="none" spc="130" normalizeH="0" baseline="0" noProof="0" dirty="0">
                <a:ln>
                  <a:noFill/>
                </a:ln>
                <a:solidFill>
                  <a:srgbClr val="FCECD6"/>
                </a:solidFill>
                <a:effectLst/>
                <a:uLnTx/>
                <a:uFillTx/>
                <a:latin typeface="+mn-ea"/>
                <a:cs typeface="OPPOSans L" panose="00020600040101010101" pitchFamily="18" charset="-122"/>
              </a:rPr>
              <a:t>融合</a:t>
            </a:r>
            <a:endParaRPr kumimoji="0" lang="zh-CN" altLang="en-US" sz="1400" b="1" u="none" strike="noStrike" kern="1200" cap="none" spc="130" normalizeH="0" baseline="0" noProof="0" dirty="0">
              <a:ln>
                <a:noFill/>
              </a:ln>
              <a:solidFill>
                <a:srgbClr val="FCECD6"/>
              </a:solidFill>
              <a:effectLst/>
              <a:uLnTx/>
              <a:uFillTx/>
              <a:latin typeface="+mn-ea"/>
              <a:cs typeface="OPPOSans L" panose="00020600040101010101" pitchFamily="18" charset="-122"/>
            </a:endParaRPr>
          </a:p>
        </p:txBody>
      </p:sp>
      <p:sp>
        <p:nvSpPr>
          <p:cNvPr id="9" name="文本框 8"/>
          <p:cNvSpPr txBox="1"/>
          <p:nvPr/>
        </p:nvSpPr>
        <p:spPr>
          <a:xfrm>
            <a:off x="286475" y="5261900"/>
            <a:ext cx="1542739" cy="521970"/>
          </a:xfrm>
          <a:prstGeom prst="rect">
            <a:avLst/>
          </a:prstGeom>
          <a:solidFill>
            <a:schemeClr val="bg2">
              <a:lumMod val="25000"/>
            </a:schemeClr>
          </a:solidFill>
        </p:spPr>
        <p:txBody>
          <a:bodyPr wrap="square" rtlCol="0">
            <a:spAutoFit/>
          </a:bodyPr>
          <a:lstStyle/>
          <a:p>
            <a:pPr algn="ct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数据</a:t>
            </a:r>
            <a:r>
              <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rPr>
              <a:t>&amp;</a:t>
            </a:r>
            <a:r>
              <a:rPr kumimoji="0" lang="zh-CN" altLang="en-US" sz="1400" u="none" strike="noStrike" kern="1200" cap="none" spc="130" normalizeH="0" baseline="0" noProof="0" dirty="0">
                <a:ln>
                  <a:noFill/>
                </a:ln>
                <a:solidFill>
                  <a:schemeClr val="bg1"/>
                </a:solidFill>
                <a:effectLst/>
                <a:uLnTx/>
                <a:uFillTx/>
                <a:latin typeface="+mn-ea"/>
                <a:cs typeface="OPPOSans L" panose="00020600040101010101" pitchFamily="18" charset="-122"/>
              </a:rPr>
              <a:t>会员</a:t>
            </a:r>
            <a:endParaRPr kumimoji="0" lang="en-US" altLang="zh-CN" sz="1400" u="none" strike="noStrike" kern="1200" cap="none" spc="130" normalizeH="0" baseline="0" noProof="0" dirty="0">
              <a:ln>
                <a:noFill/>
              </a:ln>
              <a:solidFill>
                <a:schemeClr val="bg1"/>
              </a:solidFill>
              <a:effectLst/>
              <a:uLnTx/>
              <a:uFillTx/>
              <a:latin typeface="+mn-ea"/>
              <a:cs typeface="OPPOSans L" panose="00020600040101010101" pitchFamily="18" charset="-122"/>
            </a:endParaRPr>
          </a:p>
          <a:p>
            <a:pPr algn="ctr"/>
            <a:r>
              <a:rPr kumimoji="0" lang="zh-CN" altLang="en-US" sz="1400" b="1" u="none" strike="noStrike" kern="1200" cap="none" spc="130" normalizeH="0" baseline="0" noProof="0" dirty="0">
                <a:ln>
                  <a:noFill/>
                </a:ln>
                <a:solidFill>
                  <a:srgbClr val="FCECD6"/>
                </a:solidFill>
                <a:effectLst/>
                <a:uLnTx/>
                <a:uFillTx/>
                <a:latin typeface="+mn-ea"/>
                <a:cs typeface="OPPOSans L" panose="00020600040101010101" pitchFamily="18" charset="-122"/>
              </a:rPr>
              <a:t>需打通</a:t>
            </a:r>
            <a:endParaRPr kumimoji="0" lang="zh-CN" altLang="en-US" sz="1400" b="1" u="none" strike="noStrike" kern="1200" cap="none" spc="130" normalizeH="0" baseline="0" noProof="0" dirty="0">
              <a:ln>
                <a:noFill/>
              </a:ln>
              <a:solidFill>
                <a:srgbClr val="FCECD6"/>
              </a:solidFill>
              <a:effectLst/>
              <a:uLnTx/>
              <a:uFillTx/>
              <a:latin typeface="+mn-ea"/>
              <a:cs typeface="OPPOSans L" panose="00020600040101010101" pitchFamily="18" charset="-122"/>
            </a:endParaRPr>
          </a:p>
        </p:txBody>
      </p:sp>
      <p:sp>
        <p:nvSpPr>
          <p:cNvPr id="30" name="文本框 29"/>
          <p:cNvSpPr txBox="1"/>
          <p:nvPr/>
        </p:nvSpPr>
        <p:spPr>
          <a:xfrm>
            <a:off x="7358338" y="304801"/>
            <a:ext cx="2698175" cy="523220"/>
          </a:xfrm>
          <a:prstGeom prst="rect">
            <a:avLst/>
          </a:prstGeom>
          <a:noFill/>
        </p:spPr>
        <p:txBody>
          <a:bodyPr wrap="none" rtlCol="0">
            <a:spAutoFit/>
          </a:bodyPr>
          <a:lstStyle/>
          <a:p>
            <a:r>
              <a:rPr kumimoji="1" lang="zh-CN" altLang="en-US" sz="2800" b="1" dirty="0">
                <a:solidFill>
                  <a:srgbClr val="0046A0"/>
                </a:solidFill>
              </a:rPr>
              <a:t>数字化建设痛点</a:t>
            </a:r>
            <a:endParaRPr kumimoji="1" lang="zh-CN" altLang="en-US" sz="2800" b="1" dirty="0">
              <a:solidFill>
                <a:srgbClr val="0046A0"/>
              </a:solidFil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645795" y="1040765"/>
            <a:ext cx="6221095" cy="1198880"/>
          </a:xfrm>
          <a:prstGeom prst="rect">
            <a:avLst/>
          </a:prstGeom>
          <a:noFill/>
        </p:spPr>
        <p:txBody>
          <a:bodyPr wrap="none" rtlCol="0">
            <a:spAutoFit/>
          </a:bodyPr>
          <a:lstStyle/>
          <a:p>
            <a:r>
              <a:rPr lang="en-US" altLang="zh-CN" sz="7200" b="1">
                <a:solidFill>
                  <a:schemeClr val="bg1"/>
                </a:solidFill>
                <a:latin typeface="+mj-ea"/>
                <a:ea typeface="+mj-ea"/>
              </a:rPr>
              <a:t>THANK YOU!</a:t>
            </a:r>
            <a:endParaRPr lang="en-US" altLang="zh-CN" sz="7200" b="1">
              <a:solidFill>
                <a:schemeClr val="bg1"/>
              </a:solidFill>
              <a:latin typeface="+mj-ea"/>
              <a:ea typeface="+mj-ea"/>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272"/>
          <p:cNvSpPr/>
          <p:nvPr/>
        </p:nvSpPr>
        <p:spPr>
          <a:xfrm>
            <a:off x="8940430" y="3838534"/>
            <a:ext cx="465385" cy="2012655"/>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latin typeface="+mn-ea"/>
              </a:rPr>
              <a:t>复盘与迭代</a:t>
            </a:r>
            <a:endParaRPr kumimoji="1" lang="zh-CN" altLang="en-US" sz="1800" dirty="0">
              <a:solidFill>
                <a:schemeClr val="bg1"/>
              </a:solidFill>
              <a:latin typeface="+mn-ea"/>
            </a:endParaRPr>
          </a:p>
        </p:txBody>
      </p:sp>
      <p:sp>
        <p:nvSpPr>
          <p:cNvPr id="5" name="矩形: 圆角 273"/>
          <p:cNvSpPr/>
          <p:nvPr/>
        </p:nvSpPr>
        <p:spPr>
          <a:xfrm>
            <a:off x="9600409" y="3978031"/>
            <a:ext cx="1490665"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复盘报告</a:t>
            </a:r>
            <a:endParaRPr kumimoji="1" lang="zh-CN" altLang="en-US" sz="1400" dirty="0">
              <a:solidFill>
                <a:schemeClr val="tx1">
                  <a:lumMod val="75000"/>
                  <a:lumOff val="25000"/>
                </a:schemeClr>
              </a:solidFill>
              <a:latin typeface="+mn-ea"/>
            </a:endParaRPr>
          </a:p>
        </p:txBody>
      </p:sp>
      <p:sp>
        <p:nvSpPr>
          <p:cNvPr id="6" name="矩形: 圆角 274"/>
          <p:cNvSpPr/>
          <p:nvPr/>
        </p:nvSpPr>
        <p:spPr>
          <a:xfrm>
            <a:off x="9607792" y="5308109"/>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固化最佳实践</a:t>
            </a:r>
            <a:endParaRPr kumimoji="1" lang="zh-CN" altLang="en-US" sz="1400" dirty="0">
              <a:solidFill>
                <a:schemeClr val="tx1">
                  <a:lumMod val="75000"/>
                  <a:lumOff val="25000"/>
                </a:schemeClr>
              </a:solidFill>
              <a:latin typeface="+mn-ea"/>
            </a:endParaRPr>
          </a:p>
        </p:txBody>
      </p:sp>
      <p:sp>
        <p:nvSpPr>
          <p:cNvPr id="7" name="矩形: 圆角 273"/>
          <p:cNvSpPr/>
          <p:nvPr/>
        </p:nvSpPr>
        <p:spPr>
          <a:xfrm>
            <a:off x="9600408" y="4666425"/>
            <a:ext cx="1490665"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汇报</a:t>
            </a:r>
            <a:endParaRPr kumimoji="1" lang="zh-CN" altLang="en-US" sz="1400" dirty="0">
              <a:solidFill>
                <a:schemeClr val="tx1">
                  <a:lumMod val="75000"/>
                  <a:lumOff val="25000"/>
                </a:schemeClr>
              </a:solidFill>
              <a:latin typeface="+mn-ea"/>
            </a:endParaRPr>
          </a:p>
        </p:txBody>
      </p:sp>
      <p:sp>
        <p:nvSpPr>
          <p:cNvPr id="8" name="矩形: 圆角 269"/>
          <p:cNvSpPr/>
          <p:nvPr/>
        </p:nvSpPr>
        <p:spPr>
          <a:xfrm>
            <a:off x="6196710" y="3838534"/>
            <a:ext cx="389841" cy="2012655"/>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n-ea"/>
              </a:rPr>
              <a:t>方案执行</a:t>
            </a:r>
            <a:endParaRPr kumimoji="1" lang="zh-CN" altLang="en-US" sz="1800" dirty="0">
              <a:solidFill>
                <a:schemeClr val="bg1"/>
              </a:solidFill>
              <a:latin typeface="+mn-ea"/>
            </a:endParaRPr>
          </a:p>
        </p:txBody>
      </p:sp>
      <p:sp>
        <p:nvSpPr>
          <p:cNvPr id="9" name="矩形: 圆角 270"/>
          <p:cNvSpPr/>
          <p:nvPr/>
        </p:nvSpPr>
        <p:spPr>
          <a:xfrm>
            <a:off x="6694720" y="5329143"/>
            <a:ext cx="1490665" cy="347521"/>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运营过程陪跑</a:t>
            </a:r>
            <a:endParaRPr kumimoji="1" lang="zh-CN" altLang="en-US" sz="1400" dirty="0">
              <a:solidFill>
                <a:schemeClr val="tx1">
                  <a:lumMod val="75000"/>
                  <a:lumOff val="25000"/>
                </a:schemeClr>
              </a:solidFill>
              <a:latin typeface="+mn-ea"/>
            </a:endParaRPr>
          </a:p>
        </p:txBody>
      </p:sp>
      <p:sp>
        <p:nvSpPr>
          <p:cNvPr id="10" name="矩形: 圆角 268"/>
          <p:cNvSpPr/>
          <p:nvPr/>
        </p:nvSpPr>
        <p:spPr>
          <a:xfrm>
            <a:off x="6726589" y="4654880"/>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数据方案实施</a:t>
            </a:r>
            <a:endParaRPr kumimoji="1" lang="zh-CN" altLang="en-US" sz="1400" dirty="0">
              <a:solidFill>
                <a:schemeClr val="tx1">
                  <a:lumMod val="75000"/>
                  <a:lumOff val="25000"/>
                </a:schemeClr>
              </a:solidFill>
              <a:latin typeface="+mn-ea"/>
            </a:endParaRPr>
          </a:p>
        </p:txBody>
      </p:sp>
      <p:sp>
        <p:nvSpPr>
          <p:cNvPr id="11" name="矩形: 圆角 268"/>
          <p:cNvSpPr/>
          <p:nvPr/>
        </p:nvSpPr>
        <p:spPr>
          <a:xfrm>
            <a:off x="6709491" y="3943304"/>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技术方案开发</a:t>
            </a:r>
            <a:endParaRPr kumimoji="1" lang="zh-CN" altLang="en-US" sz="1400" dirty="0">
              <a:solidFill>
                <a:schemeClr val="tx1">
                  <a:lumMod val="75000"/>
                  <a:lumOff val="25000"/>
                </a:schemeClr>
              </a:solidFill>
              <a:latin typeface="+mn-ea"/>
            </a:endParaRPr>
          </a:p>
        </p:txBody>
      </p:sp>
      <p:sp>
        <p:nvSpPr>
          <p:cNvPr id="12" name="矩形: 圆角 267"/>
          <p:cNvSpPr/>
          <p:nvPr/>
        </p:nvSpPr>
        <p:spPr>
          <a:xfrm>
            <a:off x="3951001" y="3943304"/>
            <a:ext cx="1490665"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业务方案</a:t>
            </a:r>
            <a:endParaRPr kumimoji="1" lang="zh-CN" altLang="en-US" sz="1400" dirty="0">
              <a:solidFill>
                <a:schemeClr val="tx1">
                  <a:lumMod val="75000"/>
                  <a:lumOff val="25000"/>
                </a:schemeClr>
              </a:solidFill>
              <a:latin typeface="+mn-ea"/>
            </a:endParaRPr>
          </a:p>
        </p:txBody>
      </p:sp>
      <p:sp>
        <p:nvSpPr>
          <p:cNvPr id="13" name="矩形: 圆角 268"/>
          <p:cNvSpPr/>
          <p:nvPr/>
        </p:nvSpPr>
        <p:spPr>
          <a:xfrm>
            <a:off x="3947108" y="5328295"/>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数据方案</a:t>
            </a:r>
            <a:endParaRPr kumimoji="1" lang="zh-CN" altLang="en-US" sz="1400" dirty="0">
              <a:solidFill>
                <a:schemeClr val="tx1">
                  <a:lumMod val="75000"/>
                  <a:lumOff val="25000"/>
                </a:schemeClr>
              </a:solidFill>
              <a:latin typeface="+mn-ea"/>
            </a:endParaRPr>
          </a:p>
        </p:txBody>
      </p:sp>
      <p:sp>
        <p:nvSpPr>
          <p:cNvPr id="14" name="矩形: 圆角 257"/>
          <p:cNvSpPr/>
          <p:nvPr/>
        </p:nvSpPr>
        <p:spPr>
          <a:xfrm>
            <a:off x="3459551" y="3838534"/>
            <a:ext cx="389841" cy="2012655"/>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solidFill>
                  <a:schemeClr val="bg1"/>
                </a:solidFill>
                <a:latin typeface="+mn-ea"/>
              </a:rPr>
              <a:t>方案设计</a:t>
            </a:r>
            <a:endParaRPr kumimoji="1" lang="zh-CN" altLang="en-US" sz="1800" dirty="0">
              <a:solidFill>
                <a:schemeClr val="bg1"/>
              </a:solidFill>
              <a:latin typeface="+mn-ea"/>
            </a:endParaRPr>
          </a:p>
        </p:txBody>
      </p:sp>
      <p:sp>
        <p:nvSpPr>
          <p:cNvPr id="15" name="矩形: 圆角 267"/>
          <p:cNvSpPr/>
          <p:nvPr/>
        </p:nvSpPr>
        <p:spPr>
          <a:xfrm>
            <a:off x="3931605" y="4657354"/>
            <a:ext cx="1490665"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技术方案</a:t>
            </a:r>
            <a:endParaRPr kumimoji="1" lang="zh-CN" altLang="en-US" sz="1400" dirty="0">
              <a:solidFill>
                <a:schemeClr val="tx1">
                  <a:lumMod val="75000"/>
                  <a:lumOff val="25000"/>
                </a:schemeClr>
              </a:solidFill>
              <a:latin typeface="+mn-ea"/>
            </a:endParaRPr>
          </a:p>
        </p:txBody>
      </p:sp>
      <p:sp>
        <p:nvSpPr>
          <p:cNvPr id="16" name="矩形: 圆角 257"/>
          <p:cNvSpPr/>
          <p:nvPr/>
        </p:nvSpPr>
        <p:spPr>
          <a:xfrm>
            <a:off x="679003" y="3838534"/>
            <a:ext cx="389841" cy="2012655"/>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00" dirty="0"/>
              <a:t>目标对齐和聚焦</a:t>
            </a:r>
            <a:endParaRPr kumimoji="1" lang="zh-CN" altLang="en-US" sz="1800" dirty="0"/>
          </a:p>
        </p:txBody>
      </p:sp>
      <p:sp>
        <p:nvSpPr>
          <p:cNvPr id="17" name="矩形: 圆角 270"/>
          <p:cNvSpPr/>
          <p:nvPr/>
        </p:nvSpPr>
        <p:spPr>
          <a:xfrm>
            <a:off x="1213842" y="3978031"/>
            <a:ext cx="1490665" cy="347521"/>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业务调研</a:t>
            </a:r>
            <a:endParaRPr kumimoji="1" lang="zh-CN" altLang="en-US" sz="1400" dirty="0">
              <a:solidFill>
                <a:schemeClr val="tx1">
                  <a:lumMod val="75000"/>
                  <a:lumOff val="25000"/>
                </a:schemeClr>
              </a:solidFill>
              <a:latin typeface="+mn-ea"/>
            </a:endParaRPr>
          </a:p>
        </p:txBody>
      </p:sp>
      <p:sp>
        <p:nvSpPr>
          <p:cNvPr id="18" name="矩形: 圆角 268"/>
          <p:cNvSpPr/>
          <p:nvPr/>
        </p:nvSpPr>
        <p:spPr>
          <a:xfrm>
            <a:off x="1224312" y="5308109"/>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关键策略选定</a:t>
            </a:r>
            <a:endParaRPr kumimoji="1" lang="zh-CN" altLang="en-US" sz="1400" dirty="0">
              <a:solidFill>
                <a:schemeClr val="tx1">
                  <a:lumMod val="75000"/>
                  <a:lumOff val="25000"/>
                </a:schemeClr>
              </a:solidFill>
              <a:latin typeface="+mn-ea"/>
            </a:endParaRPr>
          </a:p>
        </p:txBody>
      </p:sp>
      <p:sp>
        <p:nvSpPr>
          <p:cNvPr id="19" name="矩形: 圆角 268"/>
          <p:cNvSpPr/>
          <p:nvPr/>
        </p:nvSpPr>
        <p:spPr>
          <a:xfrm>
            <a:off x="1211835" y="4657163"/>
            <a:ext cx="1475894" cy="382273"/>
          </a:xfrm>
          <a:prstGeom prst="roundRect">
            <a:avLst/>
          </a:prstGeom>
          <a:solidFill>
            <a:srgbClr val="ECDEB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mn-ea"/>
              </a:rPr>
              <a:t>战略和指标对齐</a:t>
            </a:r>
            <a:endParaRPr kumimoji="1" lang="zh-CN" altLang="en-US" sz="1400" dirty="0">
              <a:solidFill>
                <a:schemeClr val="tx1">
                  <a:lumMod val="75000"/>
                  <a:lumOff val="25000"/>
                </a:schemeClr>
              </a:solidFill>
              <a:latin typeface="+mn-ea"/>
            </a:endParaRPr>
          </a:p>
        </p:txBody>
      </p:sp>
      <p:cxnSp>
        <p:nvCxnSpPr>
          <p:cNvPr id="20" name="肘形连接符 19"/>
          <p:cNvCxnSpPr>
            <a:stCxn id="17" idx="3"/>
            <a:endCxn id="14" idx="1"/>
          </p:cNvCxnSpPr>
          <p:nvPr/>
        </p:nvCxnSpPr>
        <p:spPr>
          <a:xfrm>
            <a:off x="2704507" y="4151792"/>
            <a:ext cx="755044" cy="69307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9" idx="3"/>
            <a:endCxn id="14" idx="1"/>
          </p:cNvCxnSpPr>
          <p:nvPr/>
        </p:nvCxnSpPr>
        <p:spPr>
          <a:xfrm flipV="1">
            <a:off x="2687729" y="4844862"/>
            <a:ext cx="771822" cy="3438"/>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8" idx="3"/>
            <a:endCxn id="14" idx="1"/>
          </p:cNvCxnSpPr>
          <p:nvPr/>
        </p:nvCxnSpPr>
        <p:spPr>
          <a:xfrm flipV="1">
            <a:off x="2700206" y="4844862"/>
            <a:ext cx="759345" cy="654384"/>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8" idx="1"/>
          </p:cNvCxnSpPr>
          <p:nvPr/>
        </p:nvCxnSpPr>
        <p:spPr>
          <a:xfrm>
            <a:off x="5437774" y="4130792"/>
            <a:ext cx="758936" cy="714070"/>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15" idx="3"/>
            <a:endCxn id="8" idx="1"/>
          </p:cNvCxnSpPr>
          <p:nvPr/>
        </p:nvCxnSpPr>
        <p:spPr>
          <a:xfrm flipV="1">
            <a:off x="5422270" y="4844862"/>
            <a:ext cx="774440" cy="362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3" idx="3"/>
            <a:endCxn id="8" idx="1"/>
          </p:cNvCxnSpPr>
          <p:nvPr/>
        </p:nvCxnSpPr>
        <p:spPr>
          <a:xfrm flipV="1">
            <a:off x="5423002" y="4844862"/>
            <a:ext cx="773708" cy="674570"/>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1" idx="3"/>
            <a:endCxn id="4" idx="1"/>
          </p:cNvCxnSpPr>
          <p:nvPr/>
        </p:nvCxnSpPr>
        <p:spPr>
          <a:xfrm>
            <a:off x="8185385" y="4134441"/>
            <a:ext cx="755045" cy="71042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 idx="3"/>
            <a:endCxn id="4" idx="1"/>
          </p:cNvCxnSpPr>
          <p:nvPr/>
        </p:nvCxnSpPr>
        <p:spPr>
          <a:xfrm flipV="1">
            <a:off x="8202483" y="4844862"/>
            <a:ext cx="737947" cy="1155"/>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9" idx="3"/>
            <a:endCxn id="4" idx="1"/>
          </p:cNvCxnSpPr>
          <p:nvPr/>
        </p:nvCxnSpPr>
        <p:spPr>
          <a:xfrm flipV="1">
            <a:off x="8185385" y="4844862"/>
            <a:ext cx="755045" cy="658042"/>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80" name="图片 27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6950" y="1805951"/>
            <a:ext cx="1919924" cy="1274950"/>
          </a:xfrm>
          <a:prstGeom prst="rect">
            <a:avLst/>
          </a:prstGeom>
        </p:spPr>
      </p:pic>
      <p:pic>
        <p:nvPicPr>
          <p:cNvPr id="282" name="图片 2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0617" y="1799310"/>
            <a:ext cx="1694768" cy="1272842"/>
          </a:xfrm>
          <a:prstGeom prst="rect">
            <a:avLst/>
          </a:prstGeom>
        </p:spPr>
      </p:pic>
      <p:pic>
        <p:nvPicPr>
          <p:cNvPr id="284" name="图片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3542147" y="1835602"/>
            <a:ext cx="1826326" cy="1215648"/>
          </a:xfrm>
          <a:prstGeom prst="rect">
            <a:avLst/>
          </a:prstGeom>
        </p:spPr>
      </p:pic>
      <p:pic>
        <p:nvPicPr>
          <p:cNvPr id="286" name="图片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4329" y="1748220"/>
            <a:ext cx="2026744" cy="1350634"/>
          </a:xfrm>
          <a:prstGeom prst="rect">
            <a:avLst/>
          </a:prstGeom>
        </p:spPr>
      </p:pic>
      <p:sp>
        <p:nvSpPr>
          <p:cNvPr id="287" name="燕尾形 286"/>
          <p:cNvSpPr/>
          <p:nvPr/>
        </p:nvSpPr>
        <p:spPr>
          <a:xfrm>
            <a:off x="2968831" y="2291938"/>
            <a:ext cx="225632" cy="242748"/>
          </a:xfrm>
          <a:prstGeom prst="chevron">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8" name="燕尾形 287"/>
          <p:cNvSpPr/>
          <p:nvPr/>
        </p:nvSpPr>
        <p:spPr>
          <a:xfrm>
            <a:off x="5831171" y="2291938"/>
            <a:ext cx="225632" cy="242748"/>
          </a:xfrm>
          <a:prstGeom prst="chevron">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9" name="燕尾形 288"/>
          <p:cNvSpPr/>
          <p:nvPr/>
        </p:nvSpPr>
        <p:spPr>
          <a:xfrm>
            <a:off x="8572122" y="2291938"/>
            <a:ext cx="225632" cy="242748"/>
          </a:xfrm>
          <a:prstGeom prst="chevron">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5" name="文本框 34"/>
          <p:cNvSpPr txBox="1"/>
          <p:nvPr/>
        </p:nvSpPr>
        <p:spPr>
          <a:xfrm>
            <a:off x="7738599" y="272524"/>
            <a:ext cx="2339102" cy="523220"/>
          </a:xfrm>
          <a:prstGeom prst="rect">
            <a:avLst/>
          </a:prstGeom>
          <a:noFill/>
        </p:spPr>
        <p:txBody>
          <a:bodyPr wrap="none" rtlCol="0">
            <a:spAutoFit/>
          </a:bodyPr>
          <a:lstStyle/>
          <a:p>
            <a:r>
              <a:rPr kumimoji="1" lang="zh-CN" altLang="en-US" sz="2800" b="1" dirty="0">
                <a:solidFill>
                  <a:srgbClr val="0046A0"/>
                </a:solidFill>
              </a:rPr>
              <a:t>项目四步规划</a:t>
            </a:r>
            <a:endParaRPr kumimoji="1" lang="zh-CN" altLang="en-US" sz="2800" b="1" dirty="0">
              <a:solidFill>
                <a:srgbClr val="0046A0"/>
              </a:solidFill>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线箭头连接符 20"/>
          <p:cNvCxnSpPr/>
          <p:nvPr/>
        </p:nvCxnSpPr>
        <p:spPr>
          <a:xfrm flipH="1" flipV="1">
            <a:off x="1211352" y="2996180"/>
            <a:ext cx="17258" cy="2073532"/>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flipH="1">
            <a:off x="1782115" y="5466785"/>
            <a:ext cx="8672271" cy="2180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endCxn id="20" idx="1"/>
          </p:cNvCxnSpPr>
          <p:nvPr/>
        </p:nvCxnSpPr>
        <p:spPr>
          <a:xfrm>
            <a:off x="1549407" y="2298941"/>
            <a:ext cx="8734291" cy="7208"/>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圆角矩形 55"/>
          <p:cNvSpPr/>
          <p:nvPr/>
        </p:nvSpPr>
        <p:spPr>
          <a:xfrm>
            <a:off x="5816409" y="1962790"/>
            <a:ext cx="1278789" cy="564796"/>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900" spc="300" dirty="0">
              <a:solidFill>
                <a:schemeClr val="bg1"/>
              </a:solidFill>
              <a:latin typeface="+mn-ea"/>
            </a:endParaRPr>
          </a:p>
          <a:p>
            <a:pPr algn="ctr"/>
            <a:r>
              <a:rPr lang="en-US" altLang="zh-CN" sz="900" spc="300" dirty="0">
                <a:solidFill>
                  <a:schemeClr val="bg1"/>
                </a:solidFill>
                <a:latin typeface="+mn-ea"/>
              </a:rPr>
              <a:t>All</a:t>
            </a:r>
            <a:r>
              <a:rPr lang="zh-CN" altLang="en-US" sz="900" spc="300" dirty="0">
                <a:solidFill>
                  <a:schemeClr val="bg1"/>
                </a:solidFill>
                <a:latin typeface="+mn-ea"/>
              </a:rPr>
              <a:t> </a:t>
            </a:r>
            <a:r>
              <a:rPr lang="en-US" altLang="zh-CN" sz="900" spc="300" dirty="0">
                <a:solidFill>
                  <a:schemeClr val="bg1"/>
                </a:solidFill>
                <a:latin typeface="+mn-ea"/>
              </a:rPr>
              <a:t>in</a:t>
            </a:r>
            <a:r>
              <a:rPr lang="zh-CN" altLang="en-US" sz="900" spc="300" dirty="0">
                <a:solidFill>
                  <a:schemeClr val="bg1"/>
                </a:solidFill>
                <a:latin typeface="+mn-ea"/>
              </a:rPr>
              <a:t> </a:t>
            </a:r>
            <a:r>
              <a:rPr lang="en-US" altLang="zh-CN" sz="900" spc="300" dirty="0">
                <a:solidFill>
                  <a:schemeClr val="bg1"/>
                </a:solidFill>
                <a:latin typeface="+mn-ea"/>
              </a:rPr>
              <a:t>one</a:t>
            </a:r>
            <a:endParaRPr lang="en-US" altLang="zh-CN" sz="900" spc="300" dirty="0">
              <a:solidFill>
                <a:schemeClr val="bg1"/>
              </a:solidFill>
              <a:latin typeface="+mn-ea"/>
            </a:endParaRPr>
          </a:p>
        </p:txBody>
      </p:sp>
      <p:sp>
        <p:nvSpPr>
          <p:cNvPr id="60" name="圆角矩形 59"/>
          <p:cNvSpPr/>
          <p:nvPr/>
        </p:nvSpPr>
        <p:spPr>
          <a:xfrm>
            <a:off x="5684031" y="1503487"/>
            <a:ext cx="1586411" cy="476437"/>
          </a:xfrm>
          <a:prstGeom prst="roundRect">
            <a:avLst/>
          </a:prstGeom>
          <a:noFill/>
        </p:spPr>
        <p:txBody>
          <a:bodyPr wrap="square">
            <a:spAutoFit/>
          </a:bodyPr>
          <a:lstStyle/>
          <a:p>
            <a:pPr algn="ctr"/>
            <a:r>
              <a:rPr kumimoji="1" lang="en-US" altLang="zh-CN" sz="1100" dirty="0">
                <a:latin typeface="+mn-ea"/>
              </a:rPr>
              <a:t>2.</a:t>
            </a:r>
            <a:r>
              <a:rPr kumimoji="1" lang="zh-CN" altLang="en-US" sz="1100" dirty="0">
                <a:latin typeface="+mn-ea"/>
              </a:rPr>
              <a:t>用户浏览内容，</a:t>
            </a:r>
            <a:endParaRPr kumimoji="1" lang="en-US" altLang="zh-CN" sz="1100" dirty="0">
              <a:latin typeface="+mn-ea"/>
            </a:endParaRPr>
          </a:p>
          <a:p>
            <a:pPr algn="ctr"/>
            <a:r>
              <a:rPr kumimoji="1" lang="zh-CN" altLang="en-US" sz="1100" dirty="0">
                <a:latin typeface="+mn-ea"/>
              </a:rPr>
              <a:t>跳转至小程序</a:t>
            </a:r>
            <a:endParaRPr kumimoji="1" lang="en-US" altLang="zh-CN" sz="1100" dirty="0">
              <a:latin typeface="+mn-ea"/>
            </a:endParaRPr>
          </a:p>
        </p:txBody>
      </p:sp>
      <p:cxnSp>
        <p:nvCxnSpPr>
          <p:cNvPr id="66" name="直线箭头连接符 65"/>
          <p:cNvCxnSpPr/>
          <p:nvPr/>
        </p:nvCxnSpPr>
        <p:spPr>
          <a:xfrm>
            <a:off x="10941541" y="2573280"/>
            <a:ext cx="20353" cy="3004573"/>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圆角矩形 70"/>
          <p:cNvSpPr/>
          <p:nvPr/>
        </p:nvSpPr>
        <p:spPr>
          <a:xfrm>
            <a:off x="8207842" y="5802939"/>
            <a:ext cx="1720013" cy="288518"/>
          </a:xfrm>
          <a:prstGeom prst="roundRect">
            <a:avLst/>
          </a:prstGeom>
          <a:noFill/>
        </p:spPr>
        <p:txBody>
          <a:bodyPr wrap="square">
            <a:spAutoFit/>
          </a:bodyPr>
          <a:lstStyle/>
          <a:p>
            <a:r>
              <a:rPr kumimoji="1" lang="en-US" altLang="zh-CN" sz="1100" dirty="0">
                <a:latin typeface="+mn-ea"/>
              </a:rPr>
              <a:t>5.</a:t>
            </a:r>
            <a:r>
              <a:rPr kumimoji="1" lang="zh-CN" altLang="en-US" sz="1100" dirty="0">
                <a:latin typeface="+mn-ea"/>
              </a:rPr>
              <a:t> 新项目</a:t>
            </a:r>
            <a:r>
              <a:rPr kumimoji="1" lang="en-US" altLang="zh-CN" sz="1100" dirty="0">
                <a:latin typeface="+mn-ea"/>
              </a:rPr>
              <a:t>/</a:t>
            </a:r>
            <a:r>
              <a:rPr kumimoji="1" lang="zh-CN" altLang="en-US" sz="1100" dirty="0">
                <a:latin typeface="+mn-ea"/>
              </a:rPr>
              <a:t>活动预约</a:t>
            </a:r>
            <a:endParaRPr kumimoji="1" lang="en-US" altLang="zh-CN" sz="1100" dirty="0">
              <a:latin typeface="+mn-ea"/>
            </a:endParaRPr>
          </a:p>
        </p:txBody>
      </p:sp>
      <p:sp>
        <p:nvSpPr>
          <p:cNvPr id="110" name="圆角矩形 109"/>
          <p:cNvSpPr/>
          <p:nvPr/>
        </p:nvSpPr>
        <p:spPr>
          <a:xfrm>
            <a:off x="10185483" y="5956148"/>
            <a:ext cx="1528548" cy="476407"/>
          </a:xfrm>
          <a:prstGeom prst="roundRect">
            <a:avLst/>
          </a:prstGeom>
          <a:noFill/>
        </p:spPr>
        <p:txBody>
          <a:bodyPr wrap="square">
            <a:spAutoFit/>
          </a:bodyPr>
          <a:lstStyle/>
          <a:p>
            <a:pPr algn="ctr"/>
            <a:r>
              <a:rPr kumimoji="1" lang="en-US" altLang="zh-CN" sz="1100" dirty="0">
                <a:latin typeface="+mn-ea"/>
              </a:rPr>
              <a:t>4.</a:t>
            </a:r>
            <a:r>
              <a:rPr kumimoji="1" lang="en-US" sz="1100" dirty="0">
                <a:latin typeface="+mn-ea"/>
              </a:rPr>
              <a:t>N</a:t>
            </a:r>
            <a:r>
              <a:rPr kumimoji="1" lang="zh-CN" altLang="en-US" sz="1100" dirty="0">
                <a:latin typeface="+mn-ea"/>
              </a:rPr>
              <a:t>天后新项目</a:t>
            </a:r>
            <a:r>
              <a:rPr kumimoji="1" lang="en-US" altLang="zh-CN" sz="1100" dirty="0">
                <a:latin typeface="+mn-ea"/>
              </a:rPr>
              <a:t>/</a:t>
            </a:r>
            <a:endParaRPr kumimoji="1" lang="en-US" altLang="zh-CN" sz="1100" dirty="0">
              <a:latin typeface="+mn-ea"/>
            </a:endParaRPr>
          </a:p>
          <a:p>
            <a:pPr algn="ctr"/>
            <a:r>
              <a:rPr kumimoji="1" lang="zh-CN" altLang="en-US" sz="1100" dirty="0">
                <a:latin typeface="+mn-ea"/>
              </a:rPr>
              <a:t>活动通知</a:t>
            </a:r>
            <a:endParaRPr kumimoji="1" lang="en-US" altLang="zh-CN" sz="1100" dirty="0">
              <a:latin typeface="+mn-ea"/>
            </a:endParaRPr>
          </a:p>
        </p:txBody>
      </p:sp>
      <p:sp>
        <p:nvSpPr>
          <p:cNvPr id="119" name="圆角矩形 118"/>
          <p:cNvSpPr/>
          <p:nvPr/>
        </p:nvSpPr>
        <p:spPr>
          <a:xfrm>
            <a:off x="9871462" y="1560691"/>
            <a:ext cx="2226560" cy="476437"/>
          </a:xfrm>
          <a:prstGeom prst="roundRect">
            <a:avLst/>
          </a:prstGeom>
          <a:noFill/>
        </p:spPr>
        <p:txBody>
          <a:bodyPr wrap="square">
            <a:spAutoFit/>
          </a:bodyPr>
          <a:lstStyle/>
          <a:p>
            <a:pPr algn="ctr"/>
            <a:r>
              <a:rPr kumimoji="1" lang="en-US" altLang="zh-CN" sz="1100" dirty="0">
                <a:latin typeface="+mn-ea"/>
              </a:rPr>
              <a:t>3.</a:t>
            </a:r>
            <a:r>
              <a:rPr kumimoji="1" lang="zh-CN" altLang="en-US" sz="1100" dirty="0">
                <a:latin typeface="+mn-ea"/>
              </a:rPr>
              <a:t>注册成功，</a:t>
            </a:r>
            <a:endParaRPr kumimoji="1" lang="en-US" altLang="zh-CN" sz="1100" dirty="0">
              <a:latin typeface="+mn-ea"/>
            </a:endParaRPr>
          </a:p>
          <a:p>
            <a:pPr algn="ctr"/>
            <a:r>
              <a:rPr kumimoji="1" lang="zh-CN" altLang="en-US" sz="1100" dirty="0">
                <a:latin typeface="+mn-ea"/>
              </a:rPr>
              <a:t>并完善信息</a:t>
            </a:r>
            <a:endParaRPr kumimoji="1" lang="en-US" altLang="zh-CN" sz="1100" dirty="0">
              <a:latin typeface="+mn-ea"/>
            </a:endParaRPr>
          </a:p>
        </p:txBody>
      </p:sp>
      <p:sp>
        <p:nvSpPr>
          <p:cNvPr id="70" name="圆角矩形 69"/>
          <p:cNvSpPr/>
          <p:nvPr/>
        </p:nvSpPr>
        <p:spPr>
          <a:xfrm>
            <a:off x="1378524" y="1950564"/>
            <a:ext cx="1313623" cy="663633"/>
          </a:xfrm>
          <a:prstGeom prst="roundRect">
            <a:avLst/>
          </a:prstGeom>
          <a:noFill/>
        </p:spPr>
        <p:txBody>
          <a:bodyPr wrap="square">
            <a:spAutoFit/>
          </a:bodyPr>
          <a:lstStyle/>
          <a:p>
            <a:pPr algn="ctr"/>
            <a:r>
              <a:rPr kumimoji="1" lang="en-US" altLang="zh-CN" sz="1100" dirty="0">
                <a:latin typeface="+mn-ea"/>
              </a:rPr>
              <a:t>1.</a:t>
            </a:r>
            <a:r>
              <a:rPr kumimoji="1" lang="zh-CN" altLang="en-US" sz="1100" dirty="0">
                <a:latin typeface="+mn-ea"/>
              </a:rPr>
              <a:t>点击链接进入</a:t>
            </a:r>
            <a:endParaRPr kumimoji="1" lang="en-US" altLang="zh-CN" sz="1100" dirty="0">
              <a:latin typeface="+mn-ea"/>
            </a:endParaRPr>
          </a:p>
          <a:p>
            <a:pPr algn="ctr"/>
            <a:endParaRPr kumimoji="1" lang="en-US" altLang="zh-CN" sz="1100" dirty="0">
              <a:latin typeface="+mn-ea"/>
            </a:endParaRPr>
          </a:p>
          <a:p>
            <a:pPr algn="ctr"/>
            <a:r>
              <a:rPr kumimoji="1" lang="en-US" altLang="zh-CN" sz="1100" dirty="0">
                <a:latin typeface="+mn-ea"/>
              </a:rPr>
              <a:t>Landing</a:t>
            </a:r>
            <a:r>
              <a:rPr kumimoji="1" lang="zh-CN" altLang="en-US" sz="1100" dirty="0">
                <a:latin typeface="+mn-ea"/>
              </a:rPr>
              <a:t> </a:t>
            </a:r>
            <a:r>
              <a:rPr kumimoji="1" lang="en-US" altLang="zh-CN" sz="1100" dirty="0">
                <a:latin typeface="+mn-ea"/>
              </a:rPr>
              <a:t>page</a:t>
            </a:r>
            <a:endParaRPr kumimoji="1" lang="en-US" altLang="zh-CN" sz="1100" dirty="0">
              <a:latin typeface="+mn-ea"/>
            </a:endParaRPr>
          </a:p>
        </p:txBody>
      </p:sp>
      <p:sp>
        <p:nvSpPr>
          <p:cNvPr id="79" name="椭圆 78"/>
          <p:cNvSpPr/>
          <p:nvPr/>
        </p:nvSpPr>
        <p:spPr>
          <a:xfrm>
            <a:off x="10454386" y="4938833"/>
            <a:ext cx="990743" cy="99074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spc="300" dirty="0">
              <a:latin typeface="Source Han Sans CN Regular" panose="020B0500000000000000" pitchFamily="34" charset="-128"/>
              <a:ea typeface="Source Han Sans CN Regular" panose="020B0500000000000000" pitchFamily="34" charset="-128"/>
            </a:endParaRPr>
          </a:p>
        </p:txBody>
      </p:sp>
      <p:grpSp>
        <p:nvGrpSpPr>
          <p:cNvPr id="3" name="组合 2"/>
          <p:cNvGrpSpPr/>
          <p:nvPr/>
        </p:nvGrpSpPr>
        <p:grpSpPr>
          <a:xfrm>
            <a:off x="5231896" y="3239619"/>
            <a:ext cx="1170661" cy="1161958"/>
            <a:chOff x="473358" y="3111905"/>
            <a:chExt cx="877996" cy="871468"/>
          </a:xfrm>
        </p:grpSpPr>
        <p:pic>
          <p:nvPicPr>
            <p:cNvPr id="19" name="图片 18"/>
            <p:cNvPicPr>
              <a:picLocks noChangeAspect="1"/>
            </p:cNvPicPr>
            <p:nvPr/>
          </p:nvPicPr>
          <p:blipFill>
            <a:blip r:embed="rId1">
              <a:biLevel thresh="50000"/>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730152" y="3454729"/>
              <a:ext cx="417054" cy="417054"/>
            </a:xfrm>
            <a:prstGeom prst="rect">
              <a:avLst/>
            </a:prstGeom>
          </p:spPr>
        </p:pic>
        <p:sp>
          <p:nvSpPr>
            <p:cNvPr id="89" name="椭圆 88"/>
            <p:cNvSpPr/>
            <p:nvPr/>
          </p:nvSpPr>
          <p:spPr>
            <a:xfrm>
              <a:off x="473358" y="3111905"/>
              <a:ext cx="874654" cy="871468"/>
            </a:xfrm>
            <a:prstGeom prst="ellipse">
              <a:avLst/>
            </a:prstGeom>
            <a:solidFill>
              <a:srgbClr val="2B3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Source Han Sans CN Regular" panose="020B0500000000000000" pitchFamily="34" charset="-128"/>
                <a:ea typeface="Source Han Sans CN Regular" panose="020B0500000000000000" pitchFamily="34" charset="-128"/>
              </a:endParaRPr>
            </a:p>
          </p:txBody>
        </p:sp>
        <p:sp>
          <p:nvSpPr>
            <p:cNvPr id="91" name="文本框 90"/>
            <p:cNvSpPr txBox="1"/>
            <p:nvPr/>
          </p:nvSpPr>
          <p:spPr>
            <a:xfrm>
              <a:off x="512961" y="3290274"/>
              <a:ext cx="838393" cy="438581"/>
            </a:xfrm>
            <a:prstGeom prst="rect">
              <a:avLst/>
            </a:prstGeom>
            <a:noFill/>
          </p:spPr>
          <p:txBody>
            <a:bodyPr wrap="square">
              <a:spAutoFit/>
            </a:bodyPr>
            <a:lstStyle/>
            <a:p>
              <a:pPr algn="ctr"/>
              <a:r>
                <a:rPr kumimoji="1" lang="zh-CN" altLang="en-US" sz="1600" dirty="0">
                  <a:solidFill>
                    <a:schemeClr val="bg1"/>
                  </a:solidFill>
                  <a:latin typeface="+mn-ea"/>
                </a:rPr>
                <a:t>消费者</a:t>
              </a:r>
              <a:endParaRPr kumimoji="1" lang="en-US" altLang="zh-CN" sz="1600" dirty="0">
                <a:solidFill>
                  <a:schemeClr val="bg1"/>
                </a:solidFill>
                <a:latin typeface="+mn-ea"/>
              </a:endParaRPr>
            </a:p>
            <a:p>
              <a:pPr algn="ctr"/>
              <a:r>
                <a:rPr kumimoji="1" lang="zh-CN" altLang="en-US" sz="1600" dirty="0">
                  <a:solidFill>
                    <a:schemeClr val="bg1"/>
                  </a:solidFill>
                  <a:latin typeface="+mn-ea"/>
                </a:rPr>
                <a:t>数据中心</a:t>
              </a:r>
              <a:endParaRPr kumimoji="1" lang="en-US" altLang="zh-CN" sz="1600" dirty="0">
                <a:solidFill>
                  <a:schemeClr val="bg1"/>
                </a:solidFill>
                <a:latin typeface="+mn-ea"/>
              </a:endParaRPr>
            </a:p>
          </p:txBody>
        </p:sp>
      </p:grpSp>
      <p:sp>
        <p:nvSpPr>
          <p:cNvPr id="94" name="圆角矩形 93"/>
          <p:cNvSpPr/>
          <p:nvPr/>
        </p:nvSpPr>
        <p:spPr>
          <a:xfrm>
            <a:off x="2731846" y="5756612"/>
            <a:ext cx="2054340" cy="476407"/>
          </a:xfrm>
          <a:prstGeom prst="roundRect">
            <a:avLst/>
          </a:prstGeom>
          <a:noFill/>
        </p:spPr>
        <p:txBody>
          <a:bodyPr wrap="square">
            <a:spAutoFit/>
          </a:bodyPr>
          <a:lstStyle/>
          <a:p>
            <a:pPr algn="ctr"/>
            <a:r>
              <a:rPr kumimoji="1" lang="en-US" altLang="zh-CN" sz="1100" dirty="0">
                <a:latin typeface="+mn-ea"/>
              </a:rPr>
              <a:t>7.</a:t>
            </a:r>
            <a:r>
              <a:rPr kumimoji="1" lang="zh-CN" altLang="en-US" sz="1100" dirty="0">
                <a:latin typeface="+mn-ea"/>
              </a:rPr>
              <a:t> 进入小程序，</a:t>
            </a:r>
            <a:endParaRPr kumimoji="1" lang="en-US" altLang="zh-CN" sz="1100" dirty="0">
              <a:latin typeface="+mn-ea"/>
            </a:endParaRPr>
          </a:p>
          <a:p>
            <a:pPr algn="ctr"/>
            <a:r>
              <a:rPr kumimoji="1" lang="zh-CN" altLang="en-US" sz="1100" dirty="0">
                <a:latin typeface="+mn-ea"/>
              </a:rPr>
              <a:t>展现推荐内容</a:t>
            </a:r>
            <a:endParaRPr kumimoji="1" lang="zh-CN" altLang="en-US" sz="1100" dirty="0">
              <a:latin typeface="+mn-ea"/>
            </a:endParaRPr>
          </a:p>
        </p:txBody>
      </p:sp>
      <p:sp>
        <p:nvSpPr>
          <p:cNvPr id="9" name="文本框 8"/>
          <p:cNvSpPr txBox="1"/>
          <p:nvPr/>
        </p:nvSpPr>
        <p:spPr>
          <a:xfrm>
            <a:off x="1890784" y="4057473"/>
            <a:ext cx="1316520" cy="553085"/>
          </a:xfrm>
          <a:prstGeom prst="rect">
            <a:avLst/>
          </a:prstGeom>
          <a:noFill/>
        </p:spPr>
        <p:txBody>
          <a:bodyPr wrap="square" rtlCol="0">
            <a:spAutoFit/>
          </a:bodyPr>
          <a:lstStyle/>
          <a:p>
            <a:r>
              <a:rPr kumimoji="1" lang="zh-CN" altLang="en-US" sz="1000" dirty="0">
                <a:latin typeface="+mn-ea"/>
              </a:rPr>
              <a:t>新潮达人</a:t>
            </a:r>
            <a:endParaRPr kumimoji="1" lang="en-US" altLang="zh-CN" sz="1000" dirty="0">
              <a:latin typeface="+mn-ea"/>
            </a:endParaRPr>
          </a:p>
          <a:p>
            <a:r>
              <a:rPr kumimoji="1" lang="en-US" altLang="zh-CN" sz="1000" dirty="0">
                <a:latin typeface="+mn-ea"/>
              </a:rPr>
              <a:t>Age: 18-25</a:t>
            </a:r>
            <a:endParaRPr kumimoji="1" lang="en-US" altLang="zh-CN" sz="1000" dirty="0">
              <a:latin typeface="+mn-ea"/>
            </a:endParaRPr>
          </a:p>
          <a:p>
            <a:r>
              <a:rPr kumimoji="1" lang="en-US" altLang="zh-CN" sz="1000" dirty="0">
                <a:latin typeface="+mn-ea"/>
              </a:rPr>
              <a:t>City: SH/BJ/HZ</a:t>
            </a:r>
            <a:endParaRPr kumimoji="1" lang="zh-CN" altLang="en-US" sz="1000" dirty="0">
              <a:solidFill>
                <a:srgbClr val="C00000"/>
              </a:solidFill>
              <a:latin typeface="+mn-ea"/>
            </a:endParaRPr>
          </a:p>
        </p:txBody>
      </p:sp>
      <p:pic>
        <p:nvPicPr>
          <p:cNvPr id="11" name="图片 10"/>
          <p:cNvPicPr>
            <a:picLocks noChangeAspect="1"/>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5055719" y="1591471"/>
            <a:ext cx="672153" cy="1257053"/>
          </a:xfrm>
          <a:prstGeom prst="rect">
            <a:avLst/>
          </a:prstGeom>
        </p:spPr>
      </p:pic>
      <p:sp>
        <p:nvSpPr>
          <p:cNvPr id="20" name="圆角矩形 19"/>
          <p:cNvSpPr/>
          <p:nvPr/>
        </p:nvSpPr>
        <p:spPr>
          <a:xfrm>
            <a:off x="10283698" y="2023750"/>
            <a:ext cx="1278789" cy="564796"/>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spc="300" dirty="0">
              <a:solidFill>
                <a:schemeClr val="bg1"/>
              </a:solidFill>
              <a:latin typeface="+mn-ea"/>
            </a:endParaRPr>
          </a:p>
          <a:p>
            <a:pPr algn="ctr"/>
            <a:r>
              <a:rPr lang="en-US" altLang="zh-CN" sz="900" spc="300" dirty="0">
                <a:solidFill>
                  <a:schemeClr val="bg1"/>
                </a:solidFill>
                <a:latin typeface="+mn-ea"/>
              </a:rPr>
              <a:t>All</a:t>
            </a:r>
            <a:r>
              <a:rPr lang="zh-CN" altLang="en-US" sz="900" spc="300" dirty="0">
                <a:solidFill>
                  <a:schemeClr val="bg1"/>
                </a:solidFill>
                <a:latin typeface="+mn-ea"/>
              </a:rPr>
              <a:t> </a:t>
            </a:r>
            <a:r>
              <a:rPr lang="en-US" altLang="zh-CN" sz="900" spc="300" dirty="0">
                <a:solidFill>
                  <a:schemeClr val="bg1"/>
                </a:solidFill>
                <a:latin typeface="+mn-ea"/>
              </a:rPr>
              <a:t>in</a:t>
            </a:r>
            <a:r>
              <a:rPr lang="zh-CN" altLang="en-US" sz="900" spc="300" dirty="0">
                <a:solidFill>
                  <a:schemeClr val="bg1"/>
                </a:solidFill>
                <a:latin typeface="+mn-ea"/>
              </a:rPr>
              <a:t> </a:t>
            </a:r>
            <a:r>
              <a:rPr lang="en-US" altLang="zh-CN" sz="900" spc="300" dirty="0">
                <a:solidFill>
                  <a:schemeClr val="bg1"/>
                </a:solidFill>
                <a:latin typeface="+mn-ea"/>
              </a:rPr>
              <a:t>one</a:t>
            </a:r>
            <a:endParaRPr lang="en-US" altLang="zh-CN" sz="900" spc="300" dirty="0">
              <a:solidFill>
                <a:schemeClr val="bg1"/>
              </a:solidFill>
              <a:latin typeface="+mn-ea"/>
            </a:endParaRPr>
          </a:p>
        </p:txBody>
      </p:sp>
      <p:sp>
        <p:nvSpPr>
          <p:cNvPr id="23" name="文本框 22"/>
          <p:cNvSpPr txBox="1"/>
          <p:nvPr/>
        </p:nvSpPr>
        <p:spPr>
          <a:xfrm>
            <a:off x="10532011" y="5501564"/>
            <a:ext cx="1084049" cy="256545"/>
          </a:xfrm>
          <a:prstGeom prst="rect">
            <a:avLst/>
          </a:prstGeom>
          <a:noFill/>
        </p:spPr>
        <p:txBody>
          <a:bodyPr wrap="square" rtlCol="0">
            <a:spAutoFit/>
          </a:bodyPr>
          <a:lstStyle/>
          <a:p>
            <a:r>
              <a:rPr kumimoji="1" lang="zh-CN" altLang="en-US" sz="1065" dirty="0">
                <a:solidFill>
                  <a:schemeClr val="bg1"/>
                </a:solidFill>
              </a:rPr>
              <a:t>新品活动推送</a:t>
            </a:r>
            <a:endParaRPr kumimoji="1" lang="zh-CN" altLang="en-US" sz="1065" dirty="0">
              <a:solidFill>
                <a:schemeClr val="bg1"/>
              </a:solidFill>
            </a:endParaRPr>
          </a:p>
        </p:txBody>
      </p:sp>
      <p:sp>
        <p:nvSpPr>
          <p:cNvPr id="24" name="圆角矩形 23"/>
          <p:cNvSpPr/>
          <p:nvPr/>
        </p:nvSpPr>
        <p:spPr>
          <a:xfrm>
            <a:off x="8169705" y="5190523"/>
            <a:ext cx="1278789" cy="564796"/>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spc="300" dirty="0">
              <a:solidFill>
                <a:schemeClr val="bg1"/>
              </a:solidFill>
              <a:latin typeface="+mn-ea"/>
            </a:endParaRPr>
          </a:p>
          <a:p>
            <a:pPr algn="ctr"/>
            <a:r>
              <a:rPr lang="en-US" altLang="zh-CN" sz="900" spc="300" dirty="0">
                <a:solidFill>
                  <a:schemeClr val="bg1"/>
                </a:solidFill>
                <a:latin typeface="+mn-ea"/>
              </a:rPr>
              <a:t>All</a:t>
            </a:r>
            <a:r>
              <a:rPr lang="zh-CN" altLang="en-US" sz="900" spc="300" dirty="0">
                <a:solidFill>
                  <a:schemeClr val="bg1"/>
                </a:solidFill>
                <a:latin typeface="+mn-ea"/>
              </a:rPr>
              <a:t> </a:t>
            </a:r>
            <a:r>
              <a:rPr lang="en-US" altLang="zh-CN" sz="900" spc="300" dirty="0">
                <a:solidFill>
                  <a:schemeClr val="bg1"/>
                </a:solidFill>
                <a:latin typeface="+mn-ea"/>
              </a:rPr>
              <a:t>in</a:t>
            </a:r>
            <a:r>
              <a:rPr lang="zh-CN" altLang="en-US" sz="900" spc="300" dirty="0">
                <a:solidFill>
                  <a:schemeClr val="bg1"/>
                </a:solidFill>
                <a:latin typeface="+mn-ea"/>
              </a:rPr>
              <a:t> </a:t>
            </a:r>
            <a:r>
              <a:rPr lang="en-US" altLang="zh-CN" sz="900" spc="300" dirty="0">
                <a:solidFill>
                  <a:schemeClr val="bg1"/>
                </a:solidFill>
                <a:latin typeface="+mn-ea"/>
              </a:rPr>
              <a:t>one</a:t>
            </a:r>
            <a:endParaRPr lang="en-US" altLang="zh-CN" sz="900" spc="300" dirty="0">
              <a:solidFill>
                <a:schemeClr val="bg1"/>
              </a:solidFill>
              <a:latin typeface="+mn-ea"/>
            </a:endParaRPr>
          </a:p>
        </p:txBody>
      </p:sp>
      <p:pic>
        <p:nvPicPr>
          <p:cNvPr id="28" name="图片 27"/>
          <p:cNvPicPr>
            <a:picLocks noChangeAspect="1"/>
          </p:cNvPicPr>
          <p:nvPr/>
        </p:nvPicPr>
        <p:blipFill>
          <a:blip r:embed="rId5"/>
          <a:stretch>
            <a:fillRect/>
          </a:stretch>
        </p:blipFill>
        <p:spPr>
          <a:xfrm>
            <a:off x="5902725" y="5202042"/>
            <a:ext cx="786942" cy="642987"/>
          </a:xfrm>
          <a:prstGeom prst="rect">
            <a:avLst/>
          </a:prstGeom>
        </p:spPr>
      </p:pic>
      <p:sp>
        <p:nvSpPr>
          <p:cNvPr id="30" name="圆角矩形 29"/>
          <p:cNvSpPr/>
          <p:nvPr/>
        </p:nvSpPr>
        <p:spPr>
          <a:xfrm>
            <a:off x="5077329" y="5759226"/>
            <a:ext cx="2426149" cy="476407"/>
          </a:xfrm>
          <a:prstGeom prst="roundRect">
            <a:avLst/>
          </a:prstGeom>
          <a:noFill/>
        </p:spPr>
        <p:txBody>
          <a:bodyPr wrap="square">
            <a:spAutoFit/>
          </a:bodyPr>
          <a:lstStyle/>
          <a:p>
            <a:r>
              <a:rPr kumimoji="1" lang="en-US" altLang="zh-CN" sz="1100" dirty="0">
                <a:latin typeface="+mn-ea"/>
              </a:rPr>
              <a:t>6.</a:t>
            </a:r>
            <a:r>
              <a:rPr kumimoji="1" lang="zh-CN" altLang="en-US" sz="1100" dirty="0">
                <a:latin typeface="+mn-ea"/>
              </a:rPr>
              <a:t> 身处</a:t>
            </a:r>
            <a:r>
              <a:rPr kumimoji="1" lang="zh-CN" altLang="en-US" sz="1100" dirty="0">
                <a:latin typeface="+mn-ea"/>
              </a:rPr>
              <a:t>海星育现场时，基于历史行为标签，促成消费</a:t>
            </a:r>
            <a:endParaRPr kumimoji="1" lang="zh-CN" altLang="en-US" sz="1100" dirty="0">
              <a:latin typeface="+mn-ea"/>
            </a:endParaRPr>
          </a:p>
        </p:txBody>
      </p:sp>
      <p:pic>
        <p:nvPicPr>
          <p:cNvPr id="31" name="Picture 2"/>
          <p:cNvPicPr>
            <a:picLocks noChangeAspect="1" noChangeArrowheads="1"/>
          </p:cNvPicPr>
          <p:nvPr/>
        </p:nvPicPr>
        <p:blipFill rotWithShape="1">
          <a:blip r:embed="rId6" cstate="screen"/>
          <a:srcRect/>
          <a:stretch>
            <a:fillRect/>
          </a:stretch>
        </p:blipFill>
        <p:spPr bwMode="auto">
          <a:xfrm>
            <a:off x="6429652" y="5085921"/>
            <a:ext cx="499342" cy="499342"/>
          </a:xfrm>
          <a:prstGeom prst="ellipse">
            <a:avLst/>
          </a:prstGeom>
          <a:noFill/>
          <a:extLst>
            <a:ext uri="{909E8E84-426E-40DD-AFC4-6F175D3DCCD1}">
              <a14:hiddenFill xmlns:a14="http://schemas.microsoft.com/office/drawing/2010/main">
                <a:solidFill>
                  <a:srgbClr val="FFFFFF"/>
                </a:solidFill>
              </a14:hiddenFill>
            </a:ext>
          </a:extLst>
        </p:spPr>
      </p:pic>
      <p:sp>
        <p:nvSpPr>
          <p:cNvPr id="32" name="圆角矩形 31"/>
          <p:cNvSpPr/>
          <p:nvPr/>
        </p:nvSpPr>
        <p:spPr>
          <a:xfrm>
            <a:off x="3134153" y="5166139"/>
            <a:ext cx="1278789" cy="564796"/>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tLang="zh-CN" sz="900" spc="300" dirty="0">
              <a:solidFill>
                <a:schemeClr val="bg1"/>
              </a:solidFill>
              <a:latin typeface="+mn-ea"/>
            </a:endParaRPr>
          </a:p>
          <a:p>
            <a:pPr algn="r"/>
            <a:r>
              <a:rPr lang="en-US" altLang="zh-CN" sz="900" spc="300" dirty="0">
                <a:solidFill>
                  <a:schemeClr val="bg1"/>
                </a:solidFill>
                <a:latin typeface="+mn-ea"/>
              </a:rPr>
              <a:t>All</a:t>
            </a:r>
            <a:r>
              <a:rPr lang="zh-CN" altLang="en-US" sz="900" spc="300" dirty="0">
                <a:solidFill>
                  <a:schemeClr val="bg1"/>
                </a:solidFill>
                <a:latin typeface="+mn-ea"/>
              </a:rPr>
              <a:t> </a:t>
            </a:r>
            <a:r>
              <a:rPr lang="en-US" altLang="zh-CN" sz="900" spc="300" dirty="0">
                <a:solidFill>
                  <a:schemeClr val="bg1"/>
                </a:solidFill>
                <a:latin typeface="+mn-ea"/>
              </a:rPr>
              <a:t>in one</a:t>
            </a:r>
            <a:endParaRPr lang="en-US" altLang="zh-CN" sz="900" spc="300" dirty="0">
              <a:solidFill>
                <a:schemeClr val="bg1"/>
              </a:solidFill>
              <a:latin typeface="+mn-ea"/>
            </a:endParaRPr>
          </a:p>
        </p:txBody>
      </p:sp>
      <p:sp>
        <p:nvSpPr>
          <p:cNvPr id="16" name="文本框 15"/>
          <p:cNvSpPr txBox="1"/>
          <p:nvPr/>
        </p:nvSpPr>
        <p:spPr>
          <a:xfrm>
            <a:off x="6887875" y="2692406"/>
            <a:ext cx="269626"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17" name="文本框 16"/>
          <p:cNvSpPr txBox="1"/>
          <p:nvPr/>
        </p:nvSpPr>
        <p:spPr>
          <a:xfrm>
            <a:off x="7483027" y="3416031"/>
            <a:ext cx="389850" cy="461665"/>
          </a:xfrm>
          <a:prstGeom prst="rect">
            <a:avLst/>
          </a:prstGeom>
          <a:noFill/>
        </p:spPr>
        <p:txBody>
          <a:bodyPr wrap="none" rtlCol="0">
            <a:spAutoFit/>
          </a:bodyPr>
          <a:lstStyle/>
          <a:p>
            <a:r>
              <a:rPr kumimoji="1" lang="en-US" altLang="zh-CN" sz="2400" dirty="0"/>
              <a:t>P</a:t>
            </a:r>
            <a:endParaRPr kumimoji="1" lang="zh-CN" altLang="en-US" sz="2400" dirty="0"/>
          </a:p>
        </p:txBody>
      </p:sp>
      <p:cxnSp>
        <p:nvCxnSpPr>
          <p:cNvPr id="46" name="直线箭头连接符 45"/>
          <p:cNvCxnSpPr>
            <a:endCxn id="28" idx="0"/>
          </p:cNvCxnSpPr>
          <p:nvPr/>
        </p:nvCxnSpPr>
        <p:spPr>
          <a:xfrm>
            <a:off x="5982700" y="4413568"/>
            <a:ext cx="314131" cy="794825"/>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p:cNvCxnSpPr/>
          <p:nvPr/>
        </p:nvCxnSpPr>
        <p:spPr>
          <a:xfrm flipH="1">
            <a:off x="3770669" y="4197054"/>
            <a:ext cx="1507068" cy="1003784"/>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7" name="文本框 36"/>
          <p:cNvSpPr txBox="1"/>
          <p:nvPr/>
        </p:nvSpPr>
        <p:spPr>
          <a:xfrm>
            <a:off x="5636188" y="4705383"/>
            <a:ext cx="1166205" cy="256545"/>
          </a:xfrm>
          <a:prstGeom prst="rect">
            <a:avLst/>
          </a:prstGeom>
          <a:solidFill>
            <a:schemeClr val="bg1"/>
          </a:solidFill>
        </p:spPr>
        <p:txBody>
          <a:bodyPr wrap="square" rtlCol="0">
            <a:spAutoFit/>
          </a:bodyPr>
          <a:lstStyle/>
          <a:p>
            <a:pPr algn="ctr"/>
            <a:r>
              <a:rPr kumimoji="1" lang="zh-CN" altLang="en-US" sz="1065" b="1" dirty="0">
                <a:solidFill>
                  <a:schemeClr val="tx1">
                    <a:lumMod val="95000"/>
                    <a:lumOff val="5000"/>
                  </a:schemeClr>
                </a:solidFill>
              </a:rPr>
              <a:t>行为标签推送</a:t>
            </a:r>
            <a:endParaRPr kumimoji="1" lang="zh-CN" altLang="en-US" sz="1065" b="1" dirty="0">
              <a:solidFill>
                <a:schemeClr val="tx1">
                  <a:lumMod val="95000"/>
                  <a:lumOff val="5000"/>
                </a:schemeClr>
              </a:solidFill>
            </a:endParaRPr>
          </a:p>
        </p:txBody>
      </p:sp>
      <p:cxnSp>
        <p:nvCxnSpPr>
          <p:cNvPr id="57" name="直线箭头连接符 56"/>
          <p:cNvCxnSpPr/>
          <p:nvPr/>
        </p:nvCxnSpPr>
        <p:spPr>
          <a:xfrm flipH="1">
            <a:off x="6398103" y="2559210"/>
            <a:ext cx="3885596" cy="1074495"/>
          </a:xfrm>
          <a:prstGeom prst="straightConnector1">
            <a:avLst/>
          </a:prstGeom>
          <a:ln w="12700">
            <a:solidFill>
              <a:srgbClr val="D04743"/>
            </a:solidFill>
            <a:tailEnd type="triangle"/>
          </a:ln>
        </p:spPr>
        <p:style>
          <a:lnRef idx="1">
            <a:schemeClr val="dk1"/>
          </a:lnRef>
          <a:fillRef idx="0">
            <a:schemeClr val="dk1"/>
          </a:fillRef>
          <a:effectRef idx="0">
            <a:schemeClr val="dk1"/>
          </a:effectRef>
          <a:fontRef idx="minor">
            <a:schemeClr val="tx1"/>
          </a:fontRef>
        </p:style>
      </p:cxnSp>
      <p:pic>
        <p:nvPicPr>
          <p:cNvPr id="103" name="图片 102"/>
          <p:cNvPicPr>
            <a:picLocks noChangeAspect="1"/>
          </p:cNvPicPr>
          <p:nvPr/>
        </p:nvPicPr>
        <p:blipFill>
          <a:blip r:embed="rId7"/>
          <a:stretch>
            <a:fillRect/>
          </a:stretch>
        </p:blipFill>
        <p:spPr>
          <a:xfrm>
            <a:off x="10742728" y="5037776"/>
            <a:ext cx="406938" cy="402995"/>
          </a:xfrm>
          <a:prstGeom prst="roundRect">
            <a:avLst>
              <a:gd name="adj" fmla="val 24735"/>
            </a:avLst>
          </a:prstGeom>
        </p:spPr>
      </p:pic>
      <p:cxnSp>
        <p:nvCxnSpPr>
          <p:cNvPr id="106" name="直线箭头连接符 105"/>
          <p:cNvCxnSpPr/>
          <p:nvPr/>
        </p:nvCxnSpPr>
        <p:spPr>
          <a:xfrm flipH="1">
            <a:off x="6477236" y="3810654"/>
            <a:ext cx="3442664" cy="51863"/>
          </a:xfrm>
          <a:prstGeom prst="straightConnector1">
            <a:avLst/>
          </a:prstGeom>
          <a:ln w="12700">
            <a:solidFill>
              <a:srgbClr val="D04743"/>
            </a:solidFill>
            <a:tailEnd type="triangle"/>
          </a:ln>
        </p:spPr>
        <p:style>
          <a:lnRef idx="1">
            <a:schemeClr val="dk1"/>
          </a:lnRef>
          <a:fillRef idx="0">
            <a:schemeClr val="dk1"/>
          </a:fillRef>
          <a:effectRef idx="0">
            <a:schemeClr val="dk1"/>
          </a:effectRef>
          <a:fontRef idx="minor">
            <a:schemeClr val="tx1"/>
          </a:fontRef>
        </p:style>
      </p:cxnSp>
      <p:cxnSp>
        <p:nvCxnSpPr>
          <p:cNvPr id="126" name="直线箭头连接符 125"/>
          <p:cNvCxnSpPr>
            <a:stCxn id="70" idx="2"/>
          </p:cNvCxnSpPr>
          <p:nvPr/>
        </p:nvCxnSpPr>
        <p:spPr>
          <a:xfrm>
            <a:off x="2035971" y="2614576"/>
            <a:ext cx="3077011" cy="1117384"/>
          </a:xfrm>
          <a:prstGeom prst="straightConnector1">
            <a:avLst/>
          </a:prstGeom>
          <a:ln w="12700">
            <a:solidFill>
              <a:srgbClr val="D04743"/>
            </a:solidFill>
            <a:tailEnd type="triangle"/>
          </a:ln>
        </p:spPr>
        <p:style>
          <a:lnRef idx="1">
            <a:schemeClr val="dk1"/>
          </a:lnRef>
          <a:fillRef idx="0">
            <a:schemeClr val="dk1"/>
          </a:fillRef>
          <a:effectRef idx="0">
            <a:schemeClr val="dk1"/>
          </a:effectRef>
          <a:fontRef idx="minor">
            <a:schemeClr val="tx1"/>
          </a:fontRef>
        </p:style>
      </p:cxnSp>
      <p:sp>
        <p:nvSpPr>
          <p:cNvPr id="127" name="文本框 126"/>
          <p:cNvSpPr txBox="1"/>
          <p:nvPr/>
        </p:nvSpPr>
        <p:spPr>
          <a:xfrm>
            <a:off x="3280248" y="3037561"/>
            <a:ext cx="1013543" cy="235898"/>
          </a:xfrm>
          <a:prstGeom prst="rect">
            <a:avLst/>
          </a:prstGeom>
          <a:noFill/>
        </p:spPr>
        <p:txBody>
          <a:bodyPr wrap="square" rtlCol="0">
            <a:spAutoFit/>
          </a:bodyPr>
          <a:lstStyle/>
          <a:p>
            <a:r>
              <a:rPr lang="en-US" altLang="zh-CN" sz="935" dirty="0">
                <a:latin typeface="+mn-ea"/>
              </a:rPr>
              <a:t>Union_id</a:t>
            </a:r>
            <a:endParaRPr lang="en-US" altLang="zh-CN" sz="935" dirty="0">
              <a:latin typeface="+mn-ea"/>
            </a:endParaRPr>
          </a:p>
        </p:txBody>
      </p:sp>
      <p:cxnSp>
        <p:nvCxnSpPr>
          <p:cNvPr id="143" name="直线箭头连接符 142"/>
          <p:cNvCxnSpPr/>
          <p:nvPr/>
        </p:nvCxnSpPr>
        <p:spPr>
          <a:xfrm flipH="1" flipV="1">
            <a:off x="6398102" y="4165600"/>
            <a:ext cx="1747927" cy="1155491"/>
          </a:xfrm>
          <a:prstGeom prst="straightConnector1">
            <a:avLst/>
          </a:prstGeom>
          <a:ln w="12700">
            <a:solidFill>
              <a:srgbClr val="D04743"/>
            </a:solidFill>
            <a:tailEnd type="triangle"/>
          </a:ln>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7540688" y="2858858"/>
            <a:ext cx="1938748" cy="379730"/>
          </a:xfrm>
          <a:prstGeom prst="rect">
            <a:avLst/>
          </a:prstGeom>
          <a:noFill/>
        </p:spPr>
        <p:txBody>
          <a:bodyPr wrap="square" rtlCol="0">
            <a:spAutoFit/>
          </a:bodyPr>
          <a:lstStyle/>
          <a:p>
            <a:r>
              <a:rPr lang="zh-CN" altLang="en-US" sz="935" dirty="0">
                <a:latin typeface="+mn-ea"/>
              </a:rPr>
              <a:t>个人身份信息（职业、收入等）</a:t>
            </a:r>
            <a:endParaRPr lang="en-US" altLang="zh-CN" sz="935" dirty="0">
              <a:latin typeface="+mn-ea"/>
            </a:endParaRPr>
          </a:p>
          <a:p>
            <a:r>
              <a:rPr lang="zh-CN" altLang="en-US" sz="935" dirty="0">
                <a:latin typeface="+mn-ea"/>
              </a:rPr>
              <a:t>感兴趣的项目</a:t>
            </a:r>
            <a:r>
              <a:rPr lang="en-US" altLang="zh-CN" sz="935" dirty="0">
                <a:latin typeface="+mn-ea"/>
              </a:rPr>
              <a:t>/</a:t>
            </a:r>
            <a:r>
              <a:rPr lang="zh-CN" altLang="en-US" sz="935" dirty="0">
                <a:latin typeface="+mn-ea"/>
              </a:rPr>
              <a:t>活动</a:t>
            </a:r>
            <a:r>
              <a:rPr lang="en-US" altLang="zh-CN" sz="935" dirty="0">
                <a:latin typeface="+mn-ea"/>
              </a:rPr>
              <a:t>/</a:t>
            </a:r>
            <a:r>
              <a:rPr lang="zh-CN" altLang="en-US" sz="935" dirty="0">
                <a:latin typeface="+mn-ea"/>
              </a:rPr>
              <a:t>品牌</a:t>
            </a:r>
            <a:endParaRPr lang="zh-CN" altLang="en-US" sz="935" dirty="0">
              <a:latin typeface="+mn-ea"/>
            </a:endParaRPr>
          </a:p>
        </p:txBody>
      </p:sp>
      <p:pic>
        <p:nvPicPr>
          <p:cNvPr id="61" name="图片 60"/>
          <p:cNvPicPr>
            <a:picLocks noChangeAspect="1"/>
          </p:cNvPicPr>
          <p:nvPr/>
        </p:nvPicPr>
        <p:blipFill>
          <a:blip r:embed="rId8"/>
          <a:stretch>
            <a:fillRect/>
          </a:stretch>
        </p:blipFill>
        <p:spPr>
          <a:xfrm>
            <a:off x="7106327" y="2822891"/>
            <a:ext cx="512038" cy="494565"/>
          </a:xfrm>
          <a:prstGeom prst="ellipse">
            <a:avLst/>
          </a:prstGeom>
          <a:solidFill>
            <a:schemeClr val="bg1">
              <a:lumMod val="50000"/>
            </a:schemeClr>
          </a:solidFill>
        </p:spPr>
      </p:pic>
      <p:sp>
        <p:nvSpPr>
          <p:cNvPr id="96" name="文本框 95"/>
          <p:cNvSpPr txBox="1"/>
          <p:nvPr/>
        </p:nvSpPr>
        <p:spPr>
          <a:xfrm>
            <a:off x="8479824" y="3833910"/>
            <a:ext cx="1269701" cy="379463"/>
          </a:xfrm>
          <a:prstGeom prst="rect">
            <a:avLst/>
          </a:prstGeom>
          <a:noFill/>
        </p:spPr>
        <p:txBody>
          <a:bodyPr wrap="square" rtlCol="0">
            <a:spAutoFit/>
          </a:bodyPr>
          <a:lstStyle/>
          <a:p>
            <a:r>
              <a:rPr lang="zh-CN" altLang="en-US" sz="935" dirty="0">
                <a:latin typeface="+mn-ea"/>
              </a:rPr>
              <a:t>小程序购买数据同步（浏览、订单）</a:t>
            </a:r>
            <a:endParaRPr lang="en-US" altLang="zh-CN" sz="935" dirty="0">
              <a:latin typeface="+mn-ea"/>
            </a:endParaRPr>
          </a:p>
        </p:txBody>
      </p:sp>
      <p:pic>
        <p:nvPicPr>
          <p:cNvPr id="152" name="图片 151"/>
          <p:cNvPicPr>
            <a:picLocks noChangeAspect="1"/>
          </p:cNvPicPr>
          <p:nvPr/>
        </p:nvPicPr>
        <p:blipFill>
          <a:blip r:embed="rId8"/>
          <a:stretch>
            <a:fillRect/>
          </a:stretch>
        </p:blipFill>
        <p:spPr>
          <a:xfrm>
            <a:off x="7743307" y="3599191"/>
            <a:ext cx="512038" cy="494565"/>
          </a:xfrm>
          <a:prstGeom prst="ellipse">
            <a:avLst/>
          </a:prstGeom>
          <a:solidFill>
            <a:schemeClr val="bg1">
              <a:lumMod val="50000"/>
            </a:schemeClr>
          </a:solidFill>
        </p:spPr>
      </p:pic>
      <p:sp>
        <p:nvSpPr>
          <p:cNvPr id="15" name="文本框 14"/>
          <p:cNvSpPr txBox="1"/>
          <p:nvPr/>
        </p:nvSpPr>
        <p:spPr>
          <a:xfrm>
            <a:off x="2586585" y="2761791"/>
            <a:ext cx="389850" cy="461665"/>
          </a:xfrm>
          <a:prstGeom prst="rect">
            <a:avLst/>
          </a:prstGeom>
          <a:noFill/>
        </p:spPr>
        <p:txBody>
          <a:bodyPr wrap="none" rtlCol="0">
            <a:spAutoFit/>
          </a:bodyPr>
          <a:lstStyle/>
          <a:p>
            <a:r>
              <a:rPr kumimoji="1" lang="en-US" altLang="zh-CN" sz="2400" dirty="0"/>
              <a:t>A</a:t>
            </a:r>
            <a:endParaRPr kumimoji="1" lang="zh-CN" altLang="en-US" sz="2400" dirty="0"/>
          </a:p>
        </p:txBody>
      </p:sp>
      <p:sp>
        <p:nvSpPr>
          <p:cNvPr id="141" name="文本框 140"/>
          <p:cNvSpPr txBox="1"/>
          <p:nvPr/>
        </p:nvSpPr>
        <p:spPr>
          <a:xfrm>
            <a:off x="6894382" y="4417911"/>
            <a:ext cx="356188" cy="461665"/>
          </a:xfrm>
          <a:prstGeom prst="rect">
            <a:avLst/>
          </a:prstGeom>
          <a:noFill/>
        </p:spPr>
        <p:txBody>
          <a:bodyPr wrap="none" rtlCol="0">
            <a:spAutoFit/>
          </a:bodyPr>
          <a:lstStyle/>
          <a:p>
            <a:r>
              <a:rPr kumimoji="1" lang="en-US" altLang="zh-CN" sz="2400" dirty="0"/>
              <a:t>L</a:t>
            </a:r>
            <a:endParaRPr kumimoji="1" lang="zh-CN" altLang="en-US" sz="2400" dirty="0"/>
          </a:p>
        </p:txBody>
      </p:sp>
      <p:pic>
        <p:nvPicPr>
          <p:cNvPr id="153" name="图片 152"/>
          <p:cNvPicPr>
            <a:picLocks noChangeAspect="1"/>
          </p:cNvPicPr>
          <p:nvPr/>
        </p:nvPicPr>
        <p:blipFill>
          <a:blip r:embed="rId8"/>
          <a:stretch>
            <a:fillRect/>
          </a:stretch>
        </p:blipFill>
        <p:spPr>
          <a:xfrm>
            <a:off x="7142671" y="4593809"/>
            <a:ext cx="512038" cy="494565"/>
          </a:xfrm>
          <a:prstGeom prst="ellipse">
            <a:avLst/>
          </a:prstGeom>
          <a:solidFill>
            <a:schemeClr val="bg1">
              <a:lumMod val="50000"/>
            </a:schemeClr>
          </a:solidFill>
        </p:spPr>
      </p:pic>
      <p:pic>
        <p:nvPicPr>
          <p:cNvPr id="154" name="图片 153"/>
          <p:cNvPicPr>
            <a:picLocks noChangeAspect="1"/>
          </p:cNvPicPr>
          <p:nvPr/>
        </p:nvPicPr>
        <p:blipFill>
          <a:blip r:embed="rId8"/>
          <a:stretch>
            <a:fillRect/>
          </a:stretch>
        </p:blipFill>
        <p:spPr>
          <a:xfrm>
            <a:off x="2845085" y="2918976"/>
            <a:ext cx="512038" cy="494565"/>
          </a:xfrm>
          <a:prstGeom prst="ellipse">
            <a:avLst/>
          </a:prstGeom>
          <a:solidFill>
            <a:schemeClr val="bg1">
              <a:lumMod val="50000"/>
            </a:schemeClr>
          </a:solidFill>
        </p:spPr>
      </p:pic>
      <p:sp>
        <p:nvSpPr>
          <p:cNvPr id="158" name="圆角矩形 157"/>
          <p:cNvSpPr/>
          <p:nvPr/>
        </p:nvSpPr>
        <p:spPr>
          <a:xfrm>
            <a:off x="831686" y="4779292"/>
            <a:ext cx="870578" cy="289441"/>
          </a:xfrm>
          <a:prstGeom prst="roundRect">
            <a:avLst/>
          </a:prstGeom>
          <a:solidFill>
            <a:srgbClr val="C00000"/>
          </a:solidFill>
        </p:spPr>
        <p:txBody>
          <a:bodyPr wrap="square">
            <a:spAutoFit/>
          </a:bodyPr>
          <a:lstStyle/>
          <a:p>
            <a:pPr algn="ctr"/>
            <a:r>
              <a:rPr kumimoji="1" lang="zh-CN" altLang="en-US" sz="1100" dirty="0">
                <a:solidFill>
                  <a:schemeClr val="bg1"/>
                </a:solidFill>
                <a:latin typeface="+mn-ea"/>
              </a:rPr>
              <a:t>投放素材</a:t>
            </a:r>
            <a:endParaRPr kumimoji="1" lang="en-US" altLang="zh-CN" sz="1100" dirty="0">
              <a:solidFill>
                <a:schemeClr val="bg1"/>
              </a:solidFill>
              <a:latin typeface="+mn-ea"/>
            </a:endParaRPr>
          </a:p>
        </p:txBody>
      </p:sp>
      <p:pic>
        <p:nvPicPr>
          <p:cNvPr id="156" name="图形 155" descr="播放 纯色填充"/>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4980" y="4715059"/>
            <a:ext cx="400880" cy="400880"/>
          </a:xfrm>
          <a:prstGeom prst="rect">
            <a:avLst/>
          </a:prstGeom>
        </p:spPr>
      </p:pic>
      <p:cxnSp>
        <p:nvCxnSpPr>
          <p:cNvPr id="59" name="直线箭头连接符 58"/>
          <p:cNvCxnSpPr/>
          <p:nvPr/>
        </p:nvCxnSpPr>
        <p:spPr>
          <a:xfrm flipH="1">
            <a:off x="1658601" y="3885982"/>
            <a:ext cx="3489207" cy="1052851"/>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pic>
        <p:nvPicPr>
          <p:cNvPr id="18" name="图片 17"/>
          <p:cNvPicPr>
            <a:picLocks noChangeAspect="1"/>
          </p:cNvPicPr>
          <p:nvPr/>
        </p:nvPicPr>
        <p:blipFill>
          <a:blip r:embed="rId11"/>
          <a:stretch>
            <a:fillRect/>
          </a:stretch>
        </p:blipFill>
        <p:spPr>
          <a:xfrm>
            <a:off x="9919900" y="3576941"/>
            <a:ext cx="634828" cy="423218"/>
          </a:xfrm>
          <a:prstGeom prst="rect">
            <a:avLst/>
          </a:prstGeom>
        </p:spPr>
      </p:pic>
      <p:pic>
        <p:nvPicPr>
          <p:cNvPr id="25" name="图片 24"/>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10081250" y="3263175"/>
            <a:ext cx="370067" cy="351250"/>
          </a:xfrm>
          <a:prstGeom prst="rect">
            <a:avLst/>
          </a:prstGeom>
        </p:spPr>
      </p:pic>
      <p:pic>
        <p:nvPicPr>
          <p:cNvPr id="26" name="图片 25"/>
          <p:cNvPicPr>
            <a:picLocks noChangeAspect="1"/>
          </p:cNvPicPr>
          <p:nvPr/>
        </p:nvPicPr>
        <p:blipFill>
          <a:blip r:embed="rId12">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10703969" y="1990600"/>
            <a:ext cx="370067" cy="351250"/>
          </a:xfrm>
          <a:prstGeom prst="rect">
            <a:avLst/>
          </a:prstGeom>
        </p:spPr>
      </p:pic>
      <p:pic>
        <p:nvPicPr>
          <p:cNvPr id="27" name="图片 26"/>
          <p:cNvPicPr>
            <a:picLocks noChangeAspect="1"/>
          </p:cNvPicPr>
          <p:nvPr/>
        </p:nvPicPr>
        <p:blipFill>
          <a:blip r:embed="rId12">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6213067" y="1954899"/>
            <a:ext cx="370067" cy="351250"/>
          </a:xfrm>
          <a:prstGeom prst="rect">
            <a:avLst/>
          </a:prstGeom>
        </p:spPr>
      </p:pic>
      <p:sp>
        <p:nvSpPr>
          <p:cNvPr id="29" name="文本框 28"/>
          <p:cNvSpPr txBox="1"/>
          <p:nvPr/>
        </p:nvSpPr>
        <p:spPr>
          <a:xfrm>
            <a:off x="7467996" y="5018998"/>
            <a:ext cx="953339" cy="246221"/>
          </a:xfrm>
          <a:prstGeom prst="rect">
            <a:avLst/>
          </a:prstGeom>
          <a:noFill/>
        </p:spPr>
        <p:txBody>
          <a:bodyPr wrap="square" rtlCol="0">
            <a:spAutoFit/>
          </a:bodyPr>
          <a:lstStyle/>
          <a:p>
            <a:r>
              <a:rPr kumimoji="1" lang="zh-CN" altLang="en-US" sz="1000" dirty="0">
                <a:latin typeface="+mn-ea"/>
              </a:rPr>
              <a:t>用户行为</a:t>
            </a:r>
            <a:endParaRPr kumimoji="1" lang="zh-CN" altLang="en-US" sz="1000" dirty="0">
              <a:latin typeface="+mn-ea"/>
            </a:endParaRPr>
          </a:p>
        </p:txBody>
      </p:sp>
      <p:sp>
        <p:nvSpPr>
          <p:cNvPr id="35" name="文本框 34"/>
          <p:cNvSpPr txBox="1"/>
          <p:nvPr/>
        </p:nvSpPr>
        <p:spPr>
          <a:xfrm>
            <a:off x="3628162" y="4511959"/>
            <a:ext cx="1516707" cy="256545"/>
          </a:xfrm>
          <a:prstGeom prst="rect">
            <a:avLst/>
          </a:prstGeom>
          <a:solidFill>
            <a:schemeClr val="bg1"/>
          </a:solidFill>
        </p:spPr>
        <p:txBody>
          <a:bodyPr wrap="square" rtlCol="0">
            <a:spAutoFit/>
          </a:bodyPr>
          <a:lstStyle>
            <a:defPPr marR="0" lvl="0" algn="l" rtl="0">
              <a:lnSpc>
                <a:spcPct val="100000"/>
              </a:lnSpc>
              <a:spcBef>
                <a:spcPts val="0"/>
              </a:spcBef>
              <a:spcAft>
                <a:spcPts val="0"/>
              </a:spcAft>
            </a:defPPr>
            <a:lvl1pPr>
              <a:defRPr kumimoji="1" sz="1000"/>
            </a:lvl1pPr>
          </a:lstStyle>
          <a:p>
            <a:pPr algn="ctr"/>
            <a:r>
              <a:rPr lang="zh-CN" altLang="en-US" sz="1065" b="1" dirty="0">
                <a:solidFill>
                  <a:schemeClr val="tx1">
                    <a:lumMod val="95000"/>
                    <a:lumOff val="5000"/>
                  </a:schemeClr>
                </a:solidFill>
              </a:rPr>
              <a:t>个性化推荐</a:t>
            </a:r>
            <a:endParaRPr lang="zh-CN" altLang="en-US" sz="1065" b="1" dirty="0">
              <a:solidFill>
                <a:schemeClr val="tx1">
                  <a:lumMod val="95000"/>
                  <a:lumOff val="5000"/>
                </a:schemeClr>
              </a:solidFill>
            </a:endParaRPr>
          </a:p>
        </p:txBody>
      </p:sp>
      <p:sp>
        <p:nvSpPr>
          <p:cNvPr id="36" name="文本框 35"/>
          <p:cNvSpPr txBox="1"/>
          <p:nvPr/>
        </p:nvSpPr>
        <p:spPr>
          <a:xfrm>
            <a:off x="3024768" y="4221911"/>
            <a:ext cx="1166205" cy="256545"/>
          </a:xfrm>
          <a:prstGeom prst="rect">
            <a:avLst/>
          </a:prstGeom>
          <a:solidFill>
            <a:schemeClr val="bg1"/>
          </a:solidFill>
        </p:spPr>
        <p:txBody>
          <a:bodyPr wrap="square" rtlCol="0">
            <a:spAutoFit/>
          </a:bodyPr>
          <a:lstStyle/>
          <a:p>
            <a:pPr algn="ctr"/>
            <a:r>
              <a:rPr kumimoji="1" lang="zh-CN" altLang="en-US" sz="1065" b="1" dirty="0">
                <a:solidFill>
                  <a:schemeClr val="tx1">
                    <a:lumMod val="95000"/>
                    <a:lumOff val="5000"/>
                  </a:schemeClr>
                </a:solidFill>
                <a:latin typeface="+mn-ea"/>
              </a:rPr>
              <a:t>行为标签推送</a:t>
            </a:r>
            <a:endParaRPr kumimoji="1" lang="zh-CN" altLang="en-US" sz="1065" b="1" dirty="0">
              <a:solidFill>
                <a:schemeClr val="tx1">
                  <a:lumMod val="95000"/>
                  <a:lumOff val="5000"/>
                </a:schemeClr>
              </a:solidFill>
              <a:latin typeface="+mn-ea"/>
            </a:endParaRPr>
          </a:p>
        </p:txBody>
      </p:sp>
      <p:pic>
        <p:nvPicPr>
          <p:cNvPr id="41" name="图片 40"/>
          <p:cNvPicPr>
            <a:picLocks noChangeAspect="1"/>
          </p:cNvPicPr>
          <p:nvPr/>
        </p:nvPicPr>
        <p:blipFill>
          <a:blip r:embed="rId12">
            <a:extLst>
              <a:ext uri="{BEBA8EAE-BF5A-486C-A8C5-ECC9F3942E4B}">
                <a14:imgProps xmlns:a14="http://schemas.microsoft.com/office/drawing/2010/main">
                  <a14:imgLayer r:embed="rId16">
                    <a14:imgEffect>
                      <a14:backgroundRemoval t="10000" b="90000" l="10000" r="90000"/>
                    </a14:imgEffect>
                  </a14:imgLayer>
                </a14:imgProps>
              </a:ext>
            </a:extLst>
          </a:blip>
          <a:stretch>
            <a:fillRect/>
          </a:stretch>
        </p:blipFill>
        <p:spPr>
          <a:xfrm>
            <a:off x="3601219" y="5134413"/>
            <a:ext cx="370067" cy="351250"/>
          </a:xfrm>
          <a:prstGeom prst="rect">
            <a:avLst/>
          </a:prstGeom>
        </p:spPr>
      </p:pic>
      <p:pic>
        <p:nvPicPr>
          <p:cNvPr id="42" name="图片 41"/>
          <p:cNvPicPr>
            <a:picLocks noChangeAspect="1"/>
          </p:cNvPicPr>
          <p:nvPr/>
        </p:nvPicPr>
        <p:blipFill>
          <a:blip r:embed="rId12">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a:off x="8550092" y="5156438"/>
            <a:ext cx="370067" cy="351250"/>
          </a:xfrm>
          <a:prstGeom prst="rect">
            <a:avLst/>
          </a:prstGeom>
        </p:spPr>
      </p:pic>
      <p:cxnSp>
        <p:nvCxnSpPr>
          <p:cNvPr id="43" name="直线箭头连接符 42"/>
          <p:cNvCxnSpPr/>
          <p:nvPr/>
        </p:nvCxnSpPr>
        <p:spPr>
          <a:xfrm flipH="1" flipV="1">
            <a:off x="6477236" y="4104550"/>
            <a:ext cx="3924152" cy="913340"/>
          </a:xfrm>
          <a:prstGeom prst="straightConnector1">
            <a:avLst/>
          </a:prstGeom>
          <a:ln w="12700">
            <a:solidFill>
              <a:srgbClr val="D04743"/>
            </a:solidFill>
            <a:tailEnd type="triangle"/>
          </a:ln>
        </p:spPr>
        <p:style>
          <a:lnRef idx="1">
            <a:schemeClr val="dk1"/>
          </a:lnRef>
          <a:fillRef idx="0">
            <a:schemeClr val="dk1"/>
          </a:fillRef>
          <a:effectRef idx="0">
            <a:schemeClr val="dk1"/>
          </a:effectRef>
          <a:fontRef idx="minor">
            <a:schemeClr val="tx1"/>
          </a:fontRef>
        </p:style>
      </p:cxnSp>
      <p:sp>
        <p:nvSpPr>
          <p:cNvPr id="47" name="文本框 46"/>
          <p:cNvSpPr txBox="1"/>
          <p:nvPr/>
        </p:nvSpPr>
        <p:spPr>
          <a:xfrm rot="647705">
            <a:off x="8298874" y="4406307"/>
            <a:ext cx="953339" cy="246221"/>
          </a:xfrm>
          <a:prstGeom prst="rect">
            <a:avLst/>
          </a:prstGeom>
          <a:noFill/>
        </p:spPr>
        <p:txBody>
          <a:bodyPr wrap="square" rtlCol="0">
            <a:spAutoFit/>
          </a:bodyPr>
          <a:lstStyle/>
          <a:p>
            <a:r>
              <a:rPr kumimoji="1" lang="zh-CN" altLang="en-US" sz="1000" dirty="0">
                <a:latin typeface="+mn-ea"/>
              </a:rPr>
              <a:t>用户行为</a:t>
            </a:r>
            <a:endParaRPr kumimoji="1" lang="zh-CN" altLang="en-US" sz="1000" dirty="0">
              <a:latin typeface="+mn-ea"/>
            </a:endParaRPr>
          </a:p>
        </p:txBody>
      </p:sp>
      <p:pic>
        <p:nvPicPr>
          <p:cNvPr id="48" name="图片 47"/>
          <p:cNvPicPr>
            <a:picLocks noChangeAspect="1"/>
          </p:cNvPicPr>
          <p:nvPr/>
        </p:nvPicPr>
        <p:blipFill>
          <a:blip r:embed="rId18"/>
          <a:stretch>
            <a:fillRect/>
          </a:stretch>
        </p:blipFill>
        <p:spPr>
          <a:xfrm>
            <a:off x="930018" y="5085921"/>
            <a:ext cx="579925" cy="938308"/>
          </a:xfrm>
          <a:prstGeom prst="rect">
            <a:avLst/>
          </a:prstGeom>
        </p:spPr>
      </p:pic>
      <p:sp>
        <p:nvSpPr>
          <p:cNvPr id="49" name="圆角矩形 48"/>
          <p:cNvSpPr/>
          <p:nvPr/>
        </p:nvSpPr>
        <p:spPr>
          <a:xfrm>
            <a:off x="575613" y="6022277"/>
            <a:ext cx="1324103" cy="288608"/>
          </a:xfrm>
          <a:prstGeom prst="roundRect">
            <a:avLst/>
          </a:prstGeom>
          <a:noFill/>
        </p:spPr>
        <p:txBody>
          <a:bodyPr wrap="square">
            <a:spAutoFit/>
          </a:bodyPr>
          <a:lstStyle/>
          <a:p>
            <a:pPr algn="ctr"/>
            <a:r>
              <a:rPr kumimoji="1" lang="en-US" altLang="zh-CN" sz="1100" dirty="0">
                <a:latin typeface="+mn-ea"/>
              </a:rPr>
              <a:t>8.</a:t>
            </a:r>
            <a:r>
              <a:rPr kumimoji="1" lang="zh-CN" altLang="en-US" sz="1100" dirty="0">
                <a:latin typeface="+mn-ea"/>
              </a:rPr>
              <a:t>优化投放素材</a:t>
            </a:r>
            <a:endParaRPr kumimoji="1" lang="en-US" altLang="zh-CN" sz="1100" dirty="0">
              <a:latin typeface="+mn-ea"/>
            </a:endParaRPr>
          </a:p>
        </p:txBody>
      </p:sp>
      <p:pic>
        <p:nvPicPr>
          <p:cNvPr id="50" name="图片 49"/>
          <p:cNvPicPr>
            <a:picLocks noChangeAspect="1"/>
          </p:cNvPicPr>
          <p:nvPr/>
        </p:nvPicPr>
        <p:blipFill>
          <a:blip r:embed="rId18"/>
          <a:stretch>
            <a:fillRect/>
          </a:stretch>
        </p:blipFill>
        <p:spPr>
          <a:xfrm>
            <a:off x="930018" y="1950563"/>
            <a:ext cx="579925" cy="938308"/>
          </a:xfrm>
          <a:prstGeom prst="rect">
            <a:avLst/>
          </a:prstGeom>
        </p:spPr>
      </p:pic>
      <p:sp>
        <p:nvSpPr>
          <p:cNvPr id="64" name="文本框 63"/>
          <p:cNvSpPr txBox="1"/>
          <p:nvPr/>
        </p:nvSpPr>
        <p:spPr>
          <a:xfrm>
            <a:off x="5574269" y="290196"/>
            <a:ext cx="4462145" cy="521970"/>
          </a:xfrm>
          <a:prstGeom prst="rect">
            <a:avLst/>
          </a:prstGeom>
          <a:noFill/>
        </p:spPr>
        <p:txBody>
          <a:bodyPr wrap="none" rtlCol="0">
            <a:spAutoFit/>
          </a:bodyPr>
          <a:lstStyle/>
          <a:p>
            <a:r>
              <a:rPr kumimoji="1" lang="zh-CN" altLang="en-US" sz="2800" b="1" dirty="0">
                <a:solidFill>
                  <a:srgbClr val="0046A0"/>
                </a:solidFill>
              </a:rPr>
              <a:t>              赋能</a:t>
            </a:r>
            <a:r>
              <a:rPr kumimoji="1" lang="zh-CN" altLang="en-US" sz="2800" b="1" dirty="0">
                <a:solidFill>
                  <a:srgbClr val="0046A0"/>
                </a:solidFill>
              </a:rPr>
              <a:t>海星育</a:t>
            </a:r>
            <a:endParaRPr kumimoji="1" lang="zh-CN" altLang="en-US" sz="2800" b="1" dirty="0">
              <a:solidFill>
                <a:srgbClr val="0046A0"/>
              </a:solidFill>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blinds(horizontal)">
                                      <p:cBhvr>
                                        <p:cTn id="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ïŝļiḓè"/>
          <p:cNvSpPr/>
          <p:nvPr/>
        </p:nvSpPr>
        <p:spPr>
          <a:xfrm>
            <a:off x="8308267" y="1661117"/>
            <a:ext cx="3577877" cy="4779752"/>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90"/>
          </a:p>
        </p:txBody>
      </p:sp>
      <p:grpSp>
        <p:nvGrpSpPr>
          <p:cNvPr id="3" name="组合 2"/>
          <p:cNvGrpSpPr/>
          <p:nvPr/>
        </p:nvGrpSpPr>
        <p:grpSpPr>
          <a:xfrm>
            <a:off x="2905278" y="1769599"/>
            <a:ext cx="3295673" cy="4672944"/>
            <a:chOff x="14955793" y="4725646"/>
            <a:chExt cx="6591345" cy="9345887"/>
          </a:xfrm>
        </p:grpSpPr>
        <p:cxnSp>
          <p:nvCxnSpPr>
            <p:cNvPr id="4" name="直接连接符 93"/>
            <p:cNvCxnSpPr/>
            <p:nvPr/>
          </p:nvCxnSpPr>
          <p:spPr>
            <a:xfrm>
              <a:off x="18513761" y="14058482"/>
              <a:ext cx="2999475" cy="13051"/>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94"/>
            <p:cNvCxnSpPr/>
            <p:nvPr/>
          </p:nvCxnSpPr>
          <p:spPr>
            <a:xfrm>
              <a:off x="17669740" y="10221181"/>
              <a:ext cx="3876509" cy="13051"/>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96"/>
            <p:cNvCxnSpPr/>
            <p:nvPr/>
          </p:nvCxnSpPr>
          <p:spPr>
            <a:xfrm>
              <a:off x="16579563" y="6371108"/>
              <a:ext cx="4807555" cy="19473"/>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100"/>
            <p:cNvCxnSpPr/>
            <p:nvPr/>
          </p:nvCxnSpPr>
          <p:spPr>
            <a:xfrm>
              <a:off x="14955793" y="4725646"/>
              <a:ext cx="6591345" cy="0"/>
            </a:xfrm>
            <a:prstGeom prst="line">
              <a:avLst/>
            </a:prstGeom>
            <a:ln w="12700">
              <a:solidFill>
                <a:srgbClr val="C00000"/>
              </a:solidFill>
              <a:prstDash val="lgDash"/>
            </a:ln>
          </p:spPr>
          <p:style>
            <a:lnRef idx="1">
              <a:schemeClr val="accent1"/>
            </a:lnRef>
            <a:fillRef idx="0">
              <a:schemeClr val="accent1"/>
            </a:fillRef>
            <a:effectRef idx="0">
              <a:schemeClr val="accent1"/>
            </a:effectRef>
            <a:fontRef idx="minor">
              <a:schemeClr val="tx1"/>
            </a:fontRef>
          </p:style>
        </p:cxnSp>
      </p:grpSp>
      <p:cxnSp>
        <p:nvCxnSpPr>
          <p:cNvPr id="39" name="直接箭头连接符 105"/>
          <p:cNvCxnSpPr/>
          <p:nvPr/>
        </p:nvCxnSpPr>
        <p:spPr>
          <a:xfrm flipH="1">
            <a:off x="6192520" y="1794510"/>
            <a:ext cx="6985" cy="785495"/>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106"/>
          <p:cNvCxnSpPr/>
          <p:nvPr/>
        </p:nvCxnSpPr>
        <p:spPr>
          <a:xfrm>
            <a:off x="6192520" y="2652395"/>
            <a:ext cx="8255" cy="1864995"/>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107"/>
          <p:cNvCxnSpPr/>
          <p:nvPr/>
        </p:nvCxnSpPr>
        <p:spPr>
          <a:xfrm flipH="1">
            <a:off x="6192520" y="4523740"/>
            <a:ext cx="8255" cy="1872615"/>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íş1ïde"/>
          <p:cNvSpPr/>
          <p:nvPr/>
        </p:nvSpPr>
        <p:spPr bwMode="auto">
          <a:xfrm>
            <a:off x="6314466" y="5280339"/>
            <a:ext cx="1149661" cy="360000"/>
          </a:xfrm>
          <a:prstGeom prst="roundRect">
            <a:avLst/>
          </a:prstGeom>
          <a:solidFill>
            <a:srgbClr val="D9D9D9"/>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45720" tIns="22860" rIns="45720" bIns="22860" anchor="ctr">
            <a:normAutofit/>
          </a:bodyPr>
          <a:lstStyle/>
          <a:p>
            <a:pPr algn="ctr"/>
            <a:r>
              <a:rPr lang="zh-CN" altLang="en-US" sz="1200" b="1" dirty="0">
                <a:solidFill>
                  <a:sysClr val="windowText" lastClr="000000"/>
                </a:solidFill>
                <a:latin typeface="+mn-ea"/>
              </a:rPr>
              <a:t>筛选核心用户</a:t>
            </a:r>
            <a:endParaRPr lang="zh-CN" altLang="en-US" sz="1200" b="1" dirty="0">
              <a:solidFill>
                <a:sysClr val="windowText" lastClr="000000"/>
              </a:solidFill>
              <a:latin typeface="+mn-ea"/>
            </a:endParaRPr>
          </a:p>
        </p:txBody>
      </p:sp>
      <p:sp>
        <p:nvSpPr>
          <p:cNvPr id="43" name="iš1iďe"/>
          <p:cNvSpPr/>
          <p:nvPr/>
        </p:nvSpPr>
        <p:spPr bwMode="auto">
          <a:xfrm>
            <a:off x="6314466" y="3404622"/>
            <a:ext cx="1149661" cy="360000"/>
          </a:xfrm>
          <a:prstGeom prst="roundRect">
            <a:avLst/>
          </a:prstGeom>
          <a:solidFill>
            <a:srgbClr val="CBA97E"/>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45720" tIns="22860" rIns="45720" bIns="22860" anchor="ctr">
            <a:normAutofit/>
          </a:bodyPr>
          <a:lstStyle/>
          <a:p>
            <a:pPr algn="ctr"/>
            <a:r>
              <a:rPr lang="zh-CN" sz="1200" b="1" dirty="0">
                <a:solidFill>
                  <a:sysClr val="windowText" lastClr="000000"/>
                </a:solidFill>
                <a:latin typeface="+mn-ea"/>
              </a:rPr>
              <a:t>扩大忠实用户</a:t>
            </a:r>
            <a:endParaRPr lang="zh-CN" sz="1200" b="1" dirty="0">
              <a:solidFill>
                <a:sysClr val="windowText" lastClr="000000"/>
              </a:solidFill>
              <a:latin typeface="+mn-ea"/>
            </a:endParaRPr>
          </a:p>
        </p:txBody>
      </p:sp>
      <p:sp>
        <p:nvSpPr>
          <p:cNvPr id="44" name="î$ļidé"/>
          <p:cNvSpPr/>
          <p:nvPr/>
        </p:nvSpPr>
        <p:spPr bwMode="auto">
          <a:xfrm>
            <a:off x="6314466" y="2007490"/>
            <a:ext cx="1149661" cy="360000"/>
          </a:xfrm>
          <a:prstGeom prst="roundRect">
            <a:avLst/>
          </a:prstGeom>
          <a:solidFill>
            <a:srgbClr val="C5684E"/>
          </a:solidFill>
          <a:ln>
            <a:solidFill>
              <a:schemeClr val="bg1"/>
            </a:solidFill>
          </a:ln>
        </p:spPr>
        <p:style>
          <a:lnRef idx="1">
            <a:schemeClr val="accent2"/>
          </a:lnRef>
          <a:fillRef idx="3">
            <a:schemeClr val="accent2"/>
          </a:fillRef>
          <a:effectRef idx="2">
            <a:schemeClr val="accent2"/>
          </a:effectRef>
          <a:fontRef idx="minor">
            <a:schemeClr val="lt1"/>
          </a:fontRef>
        </p:style>
        <p:txBody>
          <a:bodyPr wrap="square" lIns="45720" tIns="22860" rIns="45720" bIns="22860" anchor="ctr">
            <a:normAutofit/>
          </a:bodyPr>
          <a:lstStyle/>
          <a:p>
            <a:pPr algn="ctr"/>
            <a:r>
              <a:rPr lang="zh-CN" altLang="en-US" sz="1200" b="1" dirty="0">
                <a:latin typeface="+mn-ea"/>
              </a:rPr>
              <a:t>留存顶级用户</a:t>
            </a:r>
            <a:endParaRPr lang="zh-CN" altLang="en-US" sz="1200" b="1" dirty="0">
              <a:latin typeface="+mn-ea"/>
            </a:endParaRPr>
          </a:p>
        </p:txBody>
      </p:sp>
      <p:sp>
        <p:nvSpPr>
          <p:cNvPr id="45" name="文本框 44"/>
          <p:cNvSpPr txBox="1"/>
          <p:nvPr/>
        </p:nvSpPr>
        <p:spPr>
          <a:xfrm>
            <a:off x="4621009" y="5087114"/>
            <a:ext cx="1499738" cy="553085"/>
          </a:xfrm>
          <a:prstGeom prst="rect">
            <a:avLst/>
          </a:prstGeom>
          <a:noFill/>
        </p:spPr>
        <p:txBody>
          <a:bodyPr wrap="square" rtlCol="0">
            <a:spAutoFit/>
          </a:bodyPr>
          <a:lstStyle/>
          <a:p>
            <a:pPr algn="just"/>
            <a:r>
              <a:rPr lang="zh-CN" altLang="en-US" sz="1000" dirty="0">
                <a:latin typeface="+mn-ea"/>
                <a:sym typeface="+mn-ea"/>
              </a:rPr>
              <a:t>会员价、签到积分、跨品类券、积分抽奖福利等</a:t>
            </a:r>
            <a:endParaRPr lang="zh-CN" altLang="en-US" sz="1000" dirty="0">
              <a:latin typeface="+mn-ea"/>
            </a:endParaRPr>
          </a:p>
        </p:txBody>
      </p:sp>
      <p:sp>
        <p:nvSpPr>
          <p:cNvPr id="46" name="文本框 45"/>
          <p:cNvSpPr txBox="1"/>
          <p:nvPr/>
        </p:nvSpPr>
        <p:spPr>
          <a:xfrm>
            <a:off x="4185033" y="3794274"/>
            <a:ext cx="1999363" cy="398780"/>
          </a:xfrm>
          <a:prstGeom prst="rect">
            <a:avLst/>
          </a:prstGeom>
          <a:noFill/>
        </p:spPr>
        <p:txBody>
          <a:bodyPr wrap="square" rtlCol="0">
            <a:spAutoFit/>
          </a:bodyPr>
          <a:lstStyle/>
          <a:p>
            <a:pPr algn="just"/>
            <a:r>
              <a:rPr lang="zh-CN" altLang="en-US" sz="1000" dirty="0">
                <a:latin typeface="+mn-ea"/>
              </a:rPr>
              <a:t>会员充值福利、会员升级福利、积分商城、生日礼券等</a:t>
            </a:r>
            <a:endParaRPr lang="en-US" altLang="zh-CN" sz="1000" dirty="0">
              <a:latin typeface="+mn-ea"/>
            </a:endParaRPr>
          </a:p>
        </p:txBody>
      </p:sp>
      <p:sp>
        <p:nvSpPr>
          <p:cNvPr id="47" name="文本框 46"/>
          <p:cNvSpPr txBox="1"/>
          <p:nvPr/>
        </p:nvSpPr>
        <p:spPr>
          <a:xfrm>
            <a:off x="3431442" y="2007405"/>
            <a:ext cx="2689305" cy="398780"/>
          </a:xfrm>
          <a:prstGeom prst="rect">
            <a:avLst/>
          </a:prstGeom>
          <a:noFill/>
        </p:spPr>
        <p:txBody>
          <a:bodyPr wrap="square" rtlCol="0">
            <a:spAutoFit/>
          </a:bodyPr>
          <a:lstStyle/>
          <a:p>
            <a:pPr algn="just"/>
            <a:r>
              <a:rPr lang="zh-CN" altLang="en-US" sz="1000" dirty="0">
                <a:latin typeface="+mn-ea"/>
              </a:rPr>
              <a:t>专属顾问、送货上门、邀请有礼、节假日专属礼品、专家课堂等</a:t>
            </a:r>
            <a:endParaRPr lang="en-US" altLang="zh-CN" sz="1000" dirty="0">
              <a:latin typeface="+mn-ea"/>
            </a:endParaRPr>
          </a:p>
        </p:txBody>
      </p:sp>
      <p:sp>
        <p:nvSpPr>
          <p:cNvPr id="48" name="文本框 47"/>
          <p:cNvSpPr txBox="1"/>
          <p:nvPr/>
        </p:nvSpPr>
        <p:spPr>
          <a:xfrm>
            <a:off x="3800700" y="2936187"/>
            <a:ext cx="2320047" cy="398780"/>
          </a:xfrm>
          <a:prstGeom prst="rect">
            <a:avLst/>
          </a:prstGeom>
          <a:noFill/>
        </p:spPr>
        <p:txBody>
          <a:bodyPr wrap="square" rtlCol="0">
            <a:spAutoFit/>
          </a:bodyPr>
          <a:lstStyle/>
          <a:p>
            <a:pPr algn="just"/>
            <a:r>
              <a:rPr lang="zh-CN" altLang="en-US" sz="1000" dirty="0">
                <a:latin typeface="+mn-ea"/>
              </a:rPr>
              <a:t>积分抵现、</a:t>
            </a:r>
            <a:r>
              <a:rPr lang="en-US" altLang="zh-CN" sz="1000" dirty="0">
                <a:latin typeface="+mn-ea"/>
              </a:rPr>
              <a:t>N</a:t>
            </a:r>
            <a:r>
              <a:rPr lang="zh-CN" altLang="en-US" sz="1000" dirty="0">
                <a:latin typeface="+mn-ea"/>
              </a:rPr>
              <a:t>倍积分、线下活动、礼品兑换等</a:t>
            </a:r>
            <a:endParaRPr lang="en-US" altLang="zh-CN" sz="1000" dirty="0">
              <a:latin typeface="+mn-ea"/>
            </a:endParaRPr>
          </a:p>
        </p:txBody>
      </p:sp>
      <p:sp>
        <p:nvSpPr>
          <p:cNvPr id="49" name="矩形 48"/>
          <p:cNvSpPr/>
          <p:nvPr/>
        </p:nvSpPr>
        <p:spPr>
          <a:xfrm>
            <a:off x="4437695" y="1461965"/>
            <a:ext cx="550151" cy="307777"/>
          </a:xfrm>
          <a:prstGeom prst="rect">
            <a:avLst/>
          </a:prstGeom>
        </p:spPr>
        <p:txBody>
          <a:bodyPr wrap="none">
            <a:spAutoFit/>
          </a:bodyPr>
          <a:lstStyle/>
          <a:p>
            <a:pPr algn="ctr"/>
            <a:r>
              <a:rPr lang="zh-CN" altLang="en-US" sz="1400" b="1" dirty="0">
                <a:solidFill>
                  <a:schemeClr val="tx1">
                    <a:lumMod val="75000"/>
                    <a:lumOff val="25000"/>
                  </a:schemeClr>
                </a:solidFill>
                <a:latin typeface="+mn-ea"/>
                <a:cs typeface="微软雅黑" panose="020B0503020204020204" charset="-122"/>
              </a:rPr>
              <a:t>权益</a:t>
            </a:r>
            <a:endParaRPr lang="zh-CN" altLang="en-US" sz="1400" b="1" dirty="0">
              <a:solidFill>
                <a:schemeClr val="tx1">
                  <a:lumMod val="75000"/>
                  <a:lumOff val="25000"/>
                </a:schemeClr>
              </a:solidFill>
              <a:latin typeface="+mn-ea"/>
              <a:cs typeface="微软雅黑" panose="020B0503020204020204" charset="-122"/>
            </a:endParaRPr>
          </a:p>
        </p:txBody>
      </p:sp>
      <p:graphicFrame>
        <p:nvGraphicFramePr>
          <p:cNvPr id="51" name="图示 50"/>
          <p:cNvGraphicFramePr/>
          <p:nvPr/>
        </p:nvGraphicFramePr>
        <p:xfrm>
          <a:off x="1039495" y="1769745"/>
          <a:ext cx="3948430" cy="46894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2" name="上箭头 51"/>
          <p:cNvSpPr/>
          <p:nvPr/>
        </p:nvSpPr>
        <p:spPr>
          <a:xfrm>
            <a:off x="602462" y="1769599"/>
            <a:ext cx="160289" cy="4689473"/>
          </a:xfrm>
          <a:prstGeom prst="upArrow">
            <a:avLst/>
          </a:prstGeom>
          <a:solidFill>
            <a:srgbClr val="00B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3" name="文本框 52"/>
          <p:cNvSpPr txBox="1"/>
          <p:nvPr/>
        </p:nvSpPr>
        <p:spPr>
          <a:xfrm>
            <a:off x="159715" y="3075305"/>
            <a:ext cx="385445" cy="1198880"/>
          </a:xfrm>
          <a:prstGeom prst="rect">
            <a:avLst/>
          </a:prstGeom>
          <a:noFill/>
        </p:spPr>
        <p:txBody>
          <a:bodyPr wrap="square" rtlCol="0">
            <a:spAutoFit/>
          </a:bodyPr>
          <a:lstStyle/>
          <a:p>
            <a:r>
              <a:rPr lang="zh-CN" altLang="en-US" dirty="0">
                <a:latin typeface="+mn-ea"/>
              </a:rPr>
              <a:t>跃迁引导</a:t>
            </a:r>
            <a:endParaRPr lang="zh-CN" altLang="en-US" dirty="0">
              <a:latin typeface="+mn-ea"/>
            </a:endParaRPr>
          </a:p>
        </p:txBody>
      </p:sp>
      <p:sp>
        <p:nvSpPr>
          <p:cNvPr id="54" name="文本框 53"/>
          <p:cNvSpPr txBox="1"/>
          <p:nvPr/>
        </p:nvSpPr>
        <p:spPr>
          <a:xfrm>
            <a:off x="8479155" y="2362394"/>
            <a:ext cx="3235960" cy="3322955"/>
          </a:xfrm>
          <a:prstGeom prst="rect">
            <a:avLst/>
          </a:prstGeom>
          <a:noFill/>
        </p:spPr>
        <p:txBody>
          <a:bodyPr wrap="square" rtlCol="0">
            <a:spAutoFit/>
          </a:bodyPr>
          <a:lstStyle/>
          <a:p>
            <a:pPr indent="0" algn="l">
              <a:buNone/>
            </a:pPr>
            <a:r>
              <a:rPr lang="zh-CN" altLang="en-US" b="1" dirty="0">
                <a:solidFill>
                  <a:srgbClr val="000000"/>
                </a:solidFill>
                <a:latin typeface="+mn-ea"/>
                <a:cs typeface="宋体" pitchFamily="2" charset="-122"/>
                <a:sym typeface="+mn-ea"/>
              </a:rPr>
              <a:t>跃迁引导权益</a:t>
            </a:r>
            <a:endParaRPr lang="zh-CN" altLang="en-US" b="1" dirty="0">
              <a:solidFill>
                <a:srgbClr val="000000"/>
              </a:solidFill>
              <a:latin typeface="+mn-ea"/>
              <a:cs typeface="宋体" pitchFamily="2" charset="-122"/>
              <a:sym typeface="+mn-ea"/>
            </a:endParaRPr>
          </a:p>
          <a:p>
            <a:pPr indent="0" algn="l">
              <a:buNone/>
            </a:pPr>
            <a:endParaRPr lang="zh-CN" altLang="en-US" sz="1600" b="0" dirty="0">
              <a:solidFill>
                <a:srgbClr val="000000"/>
              </a:solidFill>
              <a:latin typeface="+mn-ea"/>
              <a:cs typeface="宋体" pitchFamily="2" charset="-122"/>
            </a:endParaRPr>
          </a:p>
          <a:p>
            <a:pPr indent="0" algn="l">
              <a:buNone/>
            </a:pPr>
            <a:r>
              <a:rPr lang="zh-CN" altLang="en-US" sz="1600" dirty="0">
                <a:solidFill>
                  <a:srgbClr val="000000"/>
                </a:solidFill>
                <a:latin typeface="+mn-ea"/>
                <a:cs typeface="宋体" pitchFamily="2" charset="-122"/>
                <a:sym typeface="+mn-ea"/>
              </a:rPr>
              <a:t>1、常规权益3-5个（商品、折扣、积分、生日）</a:t>
            </a:r>
            <a:endParaRPr lang="zh-CN" altLang="en-US" sz="1600" dirty="0">
              <a:solidFill>
                <a:srgbClr val="000000"/>
              </a:solidFill>
              <a:latin typeface="+mn-ea"/>
              <a:cs typeface="宋体" pitchFamily="2" charset="-122"/>
              <a:sym typeface="+mn-ea"/>
            </a:endParaRPr>
          </a:p>
          <a:p>
            <a:pPr indent="0" algn="l">
              <a:buNone/>
            </a:pPr>
            <a:endParaRPr lang="zh-CN" altLang="en-US" sz="1600" b="0" dirty="0">
              <a:solidFill>
                <a:srgbClr val="000000"/>
              </a:solidFill>
              <a:latin typeface="+mn-ea"/>
              <a:cs typeface="宋体" pitchFamily="2" charset="-122"/>
            </a:endParaRPr>
          </a:p>
          <a:p>
            <a:pPr indent="0" algn="l">
              <a:buNone/>
            </a:pPr>
            <a:r>
              <a:rPr lang="zh-CN" altLang="en-US" sz="1600" dirty="0">
                <a:solidFill>
                  <a:srgbClr val="000000"/>
                </a:solidFill>
                <a:latin typeface="+mn-ea"/>
                <a:cs typeface="宋体" pitchFamily="2" charset="-122"/>
                <a:sym typeface="+mn-ea"/>
              </a:rPr>
              <a:t>2、专属权益3-5个（专项福利、价格保护、分享特权、个性化定制）</a:t>
            </a:r>
            <a:endParaRPr lang="zh-CN" altLang="en-US" sz="1600" dirty="0">
              <a:solidFill>
                <a:srgbClr val="000000"/>
              </a:solidFill>
              <a:latin typeface="+mn-ea"/>
              <a:cs typeface="宋体" pitchFamily="2" charset="-122"/>
              <a:sym typeface="+mn-ea"/>
            </a:endParaRPr>
          </a:p>
          <a:p>
            <a:pPr indent="0" algn="l">
              <a:buNone/>
            </a:pPr>
            <a:endParaRPr lang="zh-CN" altLang="en-US" sz="1600" b="0" dirty="0">
              <a:solidFill>
                <a:srgbClr val="000000"/>
              </a:solidFill>
              <a:latin typeface="+mn-ea"/>
              <a:cs typeface="宋体" pitchFamily="2" charset="-122"/>
            </a:endParaRPr>
          </a:p>
          <a:p>
            <a:pPr indent="0" algn="l">
              <a:buNone/>
            </a:pPr>
            <a:r>
              <a:rPr lang="zh-CN" altLang="en-US" sz="1600" dirty="0">
                <a:solidFill>
                  <a:srgbClr val="000000"/>
                </a:solidFill>
                <a:latin typeface="+mn-ea"/>
                <a:cs typeface="宋体" pitchFamily="2" charset="-122"/>
                <a:sym typeface="+mn-ea"/>
              </a:rPr>
              <a:t>3、吸睛权益2-3个（售前、售中、售后）</a:t>
            </a:r>
            <a:endParaRPr lang="zh-CN" altLang="en-US" sz="1600" dirty="0">
              <a:solidFill>
                <a:srgbClr val="000000"/>
              </a:solidFill>
              <a:latin typeface="+mn-ea"/>
              <a:cs typeface="宋体" pitchFamily="2" charset="-122"/>
              <a:sym typeface="+mn-ea"/>
            </a:endParaRPr>
          </a:p>
          <a:p>
            <a:pPr indent="0" algn="l">
              <a:buNone/>
            </a:pPr>
            <a:endParaRPr lang="zh-CN" altLang="en-US" sz="1600" b="0" dirty="0">
              <a:solidFill>
                <a:srgbClr val="000000"/>
              </a:solidFill>
              <a:latin typeface="+mn-ea"/>
              <a:cs typeface="宋体" pitchFamily="2" charset="-122"/>
            </a:endParaRPr>
          </a:p>
          <a:p>
            <a:pPr indent="0" algn="l">
              <a:buNone/>
            </a:pPr>
            <a:r>
              <a:rPr lang="zh-CN" altLang="en-US" sz="1600" dirty="0">
                <a:solidFill>
                  <a:srgbClr val="000000"/>
                </a:solidFill>
                <a:latin typeface="+mn-ea"/>
                <a:cs typeface="宋体" pitchFamily="2" charset="-122"/>
                <a:sym typeface="+mn-ea"/>
              </a:rPr>
              <a:t>4、稀缺权益1-2个（跨界、定制化、增值服务）</a:t>
            </a:r>
            <a:endParaRPr lang="zh-CN" altLang="en-US" sz="1600" b="1" dirty="0">
              <a:solidFill>
                <a:srgbClr val="000000"/>
              </a:solidFill>
              <a:latin typeface="+mn-ea"/>
              <a:cs typeface="宋体" pitchFamily="2" charset="-122"/>
              <a:sym typeface="+mn-ea"/>
            </a:endParaRPr>
          </a:p>
        </p:txBody>
      </p:sp>
      <p:sp>
        <p:nvSpPr>
          <p:cNvPr id="24" name="文本框 23"/>
          <p:cNvSpPr txBox="1"/>
          <p:nvPr/>
        </p:nvSpPr>
        <p:spPr>
          <a:xfrm>
            <a:off x="6185139" y="304801"/>
            <a:ext cx="3890809" cy="523220"/>
          </a:xfrm>
          <a:prstGeom prst="rect">
            <a:avLst/>
          </a:prstGeom>
          <a:noFill/>
        </p:spPr>
        <p:txBody>
          <a:bodyPr wrap="none" rtlCol="0">
            <a:spAutoFit/>
          </a:bodyPr>
          <a:lstStyle/>
          <a:p>
            <a:r>
              <a:rPr kumimoji="1" lang="zh-CN" altLang="en-US" sz="2800" b="1" dirty="0">
                <a:solidFill>
                  <a:srgbClr val="0046A0"/>
                </a:solidFill>
              </a:rPr>
              <a:t>            会员沉浸式体验</a:t>
            </a:r>
            <a:endParaRPr kumimoji="1" lang="zh-CN" altLang="en-US" sz="2800" b="1" dirty="0">
              <a:solidFill>
                <a:srgbClr val="0046A0"/>
              </a:solidFill>
            </a:endParaRPr>
          </a:p>
        </p:txBody>
      </p:sp>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userDrawn="1"/>
        </p:nvSpPr>
        <p:spPr>
          <a:xfrm>
            <a:off x="807720" y="2602865"/>
            <a:ext cx="1436370" cy="1322070"/>
          </a:xfrm>
          <a:prstGeom prst="rect">
            <a:avLst/>
          </a:prstGeom>
          <a:noFill/>
        </p:spPr>
        <p:txBody>
          <a:bodyPr wrap="none" rtlCol="0">
            <a:spAutoFit/>
          </a:bodyPr>
          <a:lstStyle/>
          <a:p>
            <a:r>
              <a:rPr lang="en-US" altLang="zh-CN" sz="8000" b="1">
                <a:solidFill>
                  <a:schemeClr val="bg1"/>
                </a:solidFill>
                <a:latin typeface="+mj-ea"/>
                <a:ea typeface="+mj-ea"/>
              </a:rPr>
              <a:t>02</a:t>
            </a:r>
            <a:endParaRPr lang="en-US" altLang="zh-CN" sz="8000" b="1">
              <a:solidFill>
                <a:schemeClr val="bg1"/>
              </a:solidFill>
              <a:latin typeface="+mj-ea"/>
              <a:ea typeface="+mj-ea"/>
            </a:endParaRPr>
          </a:p>
        </p:txBody>
      </p:sp>
      <p:sp>
        <p:nvSpPr>
          <p:cNvPr id="8" name="文本框 7"/>
          <p:cNvSpPr txBox="1"/>
          <p:nvPr userDrawn="1"/>
        </p:nvSpPr>
        <p:spPr>
          <a:xfrm>
            <a:off x="2379345" y="2912110"/>
            <a:ext cx="5221301" cy="646331"/>
          </a:xfrm>
          <a:prstGeom prst="rect">
            <a:avLst/>
          </a:prstGeom>
          <a:noFill/>
        </p:spPr>
        <p:txBody>
          <a:bodyPr wrap="none" rtlCol="0">
            <a:spAutoFit/>
          </a:bodyPr>
          <a:lstStyle/>
          <a:p>
            <a:r>
              <a:rPr lang="zh-CN" altLang="en-US" sz="3600" b="1" dirty="0">
                <a:solidFill>
                  <a:schemeClr val="bg1"/>
                </a:solidFill>
                <a:latin typeface="+mj-ea"/>
                <a:ea typeface="+mj-ea"/>
              </a:rPr>
              <a:t>雪季</a:t>
            </a:r>
            <a:r>
              <a:rPr lang="en-US" altLang="zh-CN" sz="3600" b="1" dirty="0">
                <a:solidFill>
                  <a:schemeClr val="bg1"/>
                </a:solidFill>
                <a:latin typeface="+mj-ea"/>
                <a:ea typeface="+mj-ea"/>
              </a:rPr>
              <a:t>&amp;</a:t>
            </a:r>
            <a:r>
              <a:rPr lang="zh-CN" altLang="en-US" sz="3600" b="1" dirty="0">
                <a:solidFill>
                  <a:schemeClr val="bg1"/>
                </a:solidFill>
                <a:latin typeface="+mj-ea"/>
                <a:ea typeface="+mj-ea"/>
              </a:rPr>
              <a:t>非雪季数字化赋能</a:t>
            </a:r>
            <a:endParaRPr lang="en-US" altLang="zh-CN" sz="3600" b="1" dirty="0">
              <a:solidFill>
                <a:schemeClr val="bg1"/>
              </a:solidFill>
              <a:latin typeface="+mj-ea"/>
              <a:ea typeface="+mj-ea"/>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userDrawn="1"/>
        </p:nvSpPr>
        <p:spPr>
          <a:xfrm>
            <a:off x="8378636" y="169842"/>
            <a:ext cx="2708035" cy="575992"/>
          </a:xfrm>
          <a:prstGeom prst="rect">
            <a:avLst/>
          </a:prstGeom>
          <a:noFill/>
        </p:spPr>
        <p:txBody>
          <a:bodyPr wrap="square" rIns="71755" rtlCol="0">
            <a:spAutoFit/>
          </a:bodyPr>
          <a:lstStyle/>
          <a:p>
            <a:pPr algn="l">
              <a:lnSpc>
                <a:spcPct val="120000"/>
              </a:lnSpc>
              <a:spcBef>
                <a:spcPts val="0"/>
              </a:spcBef>
              <a:spcAft>
                <a:spcPts val="0"/>
              </a:spcAft>
            </a:pPr>
            <a:r>
              <a:rPr lang="zh-CN" altLang="en-US" sz="2800" b="1" dirty="0">
                <a:solidFill>
                  <a:srgbClr val="0046A0"/>
                </a:solidFill>
                <a:latin typeface="+mn-ea"/>
                <a:cs typeface="+mj-ea"/>
              </a:rPr>
              <a:t>现状分析</a:t>
            </a:r>
            <a:endParaRPr lang="zh-CN" sz="2800" b="1" dirty="0">
              <a:solidFill>
                <a:srgbClr val="0046A0"/>
              </a:solidFill>
              <a:latin typeface="+mn-ea"/>
              <a:cs typeface="+mj-ea"/>
            </a:endParaRPr>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5569" y="4326803"/>
            <a:ext cx="2842946" cy="152789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92421" y="3531486"/>
            <a:ext cx="1415772" cy="461665"/>
          </a:xfrm>
          <a:prstGeom prst="rect">
            <a:avLst/>
          </a:prstGeom>
          <a:noFill/>
        </p:spPr>
        <p:txBody>
          <a:bodyPr wrap="none" rtlCol="0">
            <a:spAutoFit/>
          </a:bodyPr>
          <a:lstStyle/>
          <a:p>
            <a:r>
              <a:rPr kumimoji="1" lang="zh-CN" altLang="en-US" sz="2400" dirty="0">
                <a:solidFill>
                  <a:schemeClr val="accent1">
                    <a:lumMod val="75000"/>
                  </a:schemeClr>
                </a:solidFill>
              </a:rPr>
              <a:t>系统软件</a:t>
            </a:r>
            <a:endParaRPr kumimoji="1" lang="zh-CN" altLang="en-US" sz="2400" dirty="0">
              <a:solidFill>
                <a:schemeClr val="accent1">
                  <a:lumMod val="75000"/>
                </a:schemeClr>
              </a:solidFill>
            </a:endParaRPr>
          </a:p>
        </p:txBody>
      </p:sp>
      <p:sp>
        <p:nvSpPr>
          <p:cNvPr id="5" name="文本框 4"/>
          <p:cNvSpPr txBox="1"/>
          <p:nvPr/>
        </p:nvSpPr>
        <p:spPr>
          <a:xfrm>
            <a:off x="1738718" y="6003893"/>
            <a:ext cx="1415772" cy="276999"/>
          </a:xfrm>
          <a:prstGeom prst="rect">
            <a:avLst/>
          </a:prstGeom>
          <a:noFill/>
        </p:spPr>
        <p:txBody>
          <a:bodyPr wrap="none" rtlCol="0">
            <a:spAutoFit/>
          </a:bodyPr>
          <a:lstStyle/>
          <a:p>
            <a:r>
              <a:rPr kumimoji="1" lang="zh-CN" altLang="en-US" sz="1200" dirty="0"/>
              <a:t>万海雪季运营系统</a:t>
            </a:r>
            <a:endParaRPr kumimoji="1" lang="zh-CN" altLang="en-US" sz="1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273" y="4326803"/>
            <a:ext cx="2729111" cy="152789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917854" y="5993261"/>
            <a:ext cx="1723549" cy="276999"/>
          </a:xfrm>
          <a:prstGeom prst="rect">
            <a:avLst/>
          </a:prstGeom>
          <a:noFill/>
        </p:spPr>
        <p:txBody>
          <a:bodyPr wrap="none" rtlCol="0">
            <a:spAutoFit/>
          </a:bodyPr>
          <a:lstStyle/>
          <a:p>
            <a:r>
              <a:rPr kumimoji="1" lang="zh-CN" altLang="en-US" sz="1200" dirty="0"/>
              <a:t>山地学院教练管理系统</a:t>
            </a:r>
            <a:endParaRPr kumimoji="1" lang="zh-CN" altLang="en-US" sz="1200" dirty="0"/>
          </a:p>
        </p:txBody>
      </p:sp>
      <p:pic>
        <p:nvPicPr>
          <p:cNvPr id="8" name="图片 7" descr="文本&#10;&#10;描述已自动生成"/>
          <p:cNvPicPr>
            <a:picLocks noChangeAspect="1"/>
          </p:cNvPicPr>
          <p:nvPr/>
        </p:nvPicPr>
        <p:blipFill>
          <a:blip r:embed="rId3"/>
          <a:stretch>
            <a:fillRect/>
          </a:stretch>
        </p:blipFill>
        <p:spPr>
          <a:xfrm>
            <a:off x="7752118" y="3818227"/>
            <a:ext cx="941025" cy="2036473"/>
          </a:xfrm>
          <a:prstGeom prst="rect">
            <a:avLst/>
          </a:prstGeom>
        </p:spPr>
      </p:pic>
      <p:sp>
        <p:nvSpPr>
          <p:cNvPr id="9" name="文本框 8"/>
          <p:cNvSpPr txBox="1"/>
          <p:nvPr/>
        </p:nvSpPr>
        <p:spPr>
          <a:xfrm>
            <a:off x="7694557" y="6003893"/>
            <a:ext cx="954107" cy="276999"/>
          </a:xfrm>
          <a:prstGeom prst="rect">
            <a:avLst/>
          </a:prstGeom>
          <a:noFill/>
        </p:spPr>
        <p:txBody>
          <a:bodyPr wrap="none" rtlCol="0">
            <a:spAutoFit/>
          </a:bodyPr>
          <a:lstStyle/>
          <a:p>
            <a:r>
              <a:rPr kumimoji="1" lang="zh-CN" altLang="en-US" sz="1200" dirty="0"/>
              <a:t>微信公众号</a:t>
            </a:r>
            <a:endParaRPr kumimoji="1" lang="zh-CN" altLang="en-US" sz="1200" dirty="0"/>
          </a:p>
        </p:txBody>
      </p:sp>
      <p:pic>
        <p:nvPicPr>
          <p:cNvPr id="12" name="图片 11" descr="图形用户界面, 应用程序, 网站&#10;&#10;描述已自动生成"/>
          <p:cNvPicPr>
            <a:picLocks noChangeAspect="1"/>
          </p:cNvPicPr>
          <p:nvPr/>
        </p:nvPicPr>
        <p:blipFill>
          <a:blip r:embed="rId4"/>
          <a:stretch>
            <a:fillRect/>
          </a:stretch>
        </p:blipFill>
        <p:spPr>
          <a:xfrm>
            <a:off x="9102229" y="3818227"/>
            <a:ext cx="941025" cy="2036474"/>
          </a:xfrm>
          <a:prstGeom prst="rect">
            <a:avLst/>
          </a:prstGeom>
        </p:spPr>
      </p:pic>
      <p:pic>
        <p:nvPicPr>
          <p:cNvPr id="14" name="图片 13" descr="图形用户界面, 应用程序, 网站&#10;&#10;描述已自动生成"/>
          <p:cNvPicPr>
            <a:picLocks noChangeAspect="1"/>
          </p:cNvPicPr>
          <p:nvPr/>
        </p:nvPicPr>
        <p:blipFill>
          <a:blip r:embed="rId5"/>
          <a:stretch>
            <a:fillRect/>
          </a:stretch>
        </p:blipFill>
        <p:spPr>
          <a:xfrm>
            <a:off x="10362231" y="3818225"/>
            <a:ext cx="941025" cy="2036475"/>
          </a:xfrm>
          <a:prstGeom prst="rect">
            <a:avLst/>
          </a:prstGeom>
        </p:spPr>
      </p:pic>
      <p:sp>
        <p:nvSpPr>
          <p:cNvPr id="16" name="文本框 15"/>
          <p:cNvSpPr txBox="1"/>
          <p:nvPr/>
        </p:nvSpPr>
        <p:spPr>
          <a:xfrm>
            <a:off x="9701818" y="5993262"/>
            <a:ext cx="954107" cy="276999"/>
          </a:xfrm>
          <a:prstGeom prst="rect">
            <a:avLst/>
          </a:prstGeom>
          <a:noFill/>
        </p:spPr>
        <p:txBody>
          <a:bodyPr wrap="none" rtlCol="0">
            <a:spAutoFit/>
          </a:bodyPr>
          <a:lstStyle/>
          <a:p>
            <a:r>
              <a:rPr kumimoji="1" lang="zh-CN" altLang="en-US" sz="1200" dirty="0"/>
              <a:t>微信小程序</a:t>
            </a:r>
            <a:endParaRPr kumimoji="1" lang="zh-CN" altLang="en-US" sz="1200" dirty="0"/>
          </a:p>
        </p:txBody>
      </p:sp>
      <p:sp>
        <p:nvSpPr>
          <p:cNvPr id="17" name="文本框 16"/>
          <p:cNvSpPr txBox="1"/>
          <p:nvPr/>
        </p:nvSpPr>
        <p:spPr>
          <a:xfrm>
            <a:off x="685800" y="952500"/>
            <a:ext cx="800219" cy="461665"/>
          </a:xfrm>
          <a:prstGeom prst="rect">
            <a:avLst/>
          </a:prstGeom>
          <a:noFill/>
        </p:spPr>
        <p:txBody>
          <a:bodyPr wrap="none" rtlCol="0">
            <a:spAutoFit/>
          </a:bodyPr>
          <a:lstStyle/>
          <a:p>
            <a:r>
              <a:rPr kumimoji="1" lang="zh-CN" altLang="en-US" sz="2400" dirty="0">
                <a:solidFill>
                  <a:schemeClr val="accent1">
                    <a:lumMod val="75000"/>
                  </a:schemeClr>
                </a:solidFill>
              </a:rPr>
              <a:t>环境</a:t>
            </a:r>
            <a:endParaRPr kumimoji="1" lang="zh-CN" altLang="en-US" sz="2400" dirty="0">
              <a:solidFill>
                <a:schemeClr val="accent1">
                  <a:lumMod val="75000"/>
                </a:schemeClr>
              </a:solidFill>
            </a:endParaRPr>
          </a:p>
        </p:txBody>
      </p:sp>
      <p:pic>
        <p:nvPicPr>
          <p:cNvPr id="18" name="图片 17"/>
          <p:cNvPicPr>
            <a:picLocks noChangeAspect="1"/>
          </p:cNvPicPr>
          <p:nvPr/>
        </p:nvPicPr>
        <p:blipFill>
          <a:blip r:embed="rId6"/>
          <a:stretch>
            <a:fillRect/>
          </a:stretch>
        </p:blipFill>
        <p:spPr>
          <a:xfrm>
            <a:off x="1666574" y="1321832"/>
            <a:ext cx="1487915" cy="1783669"/>
          </a:xfrm>
          <a:prstGeom prst="rect">
            <a:avLst/>
          </a:prstGeom>
        </p:spPr>
      </p:pic>
      <p:sp>
        <p:nvSpPr>
          <p:cNvPr id="19" name="文本框 18"/>
          <p:cNvSpPr txBox="1"/>
          <p:nvPr/>
        </p:nvSpPr>
        <p:spPr>
          <a:xfrm>
            <a:off x="2929117" y="3196383"/>
            <a:ext cx="800219" cy="276999"/>
          </a:xfrm>
          <a:prstGeom prst="rect">
            <a:avLst/>
          </a:prstGeom>
          <a:noFill/>
        </p:spPr>
        <p:txBody>
          <a:bodyPr wrap="none" rtlCol="0">
            <a:spAutoFit/>
          </a:bodyPr>
          <a:lstStyle/>
          <a:p>
            <a:r>
              <a:rPr kumimoji="1" lang="zh-CN" altLang="en-US" sz="1200" dirty="0"/>
              <a:t>滑雪大厅</a:t>
            </a:r>
            <a:endParaRPr kumimoji="1" lang="zh-CN" altLang="en-US" sz="1200" dirty="0"/>
          </a:p>
        </p:txBody>
      </p:sp>
      <p:pic>
        <p:nvPicPr>
          <p:cNvPr id="20" name="图片 19"/>
          <p:cNvPicPr>
            <a:picLocks noChangeAspect="1"/>
          </p:cNvPicPr>
          <p:nvPr/>
        </p:nvPicPr>
        <p:blipFill>
          <a:blip r:embed="rId7"/>
          <a:stretch>
            <a:fillRect/>
          </a:stretch>
        </p:blipFill>
        <p:spPr>
          <a:xfrm>
            <a:off x="3619670" y="1321831"/>
            <a:ext cx="1367947" cy="1783669"/>
          </a:xfrm>
          <a:prstGeom prst="rect">
            <a:avLst/>
          </a:prstGeom>
        </p:spPr>
      </p:pic>
      <p:pic>
        <p:nvPicPr>
          <p:cNvPr id="21" name="图片 20"/>
          <p:cNvPicPr>
            <a:picLocks noChangeAspect="1"/>
          </p:cNvPicPr>
          <p:nvPr/>
        </p:nvPicPr>
        <p:blipFill>
          <a:blip r:embed="rId8"/>
          <a:stretch>
            <a:fillRect/>
          </a:stretch>
        </p:blipFill>
        <p:spPr>
          <a:xfrm>
            <a:off x="5779628" y="1321830"/>
            <a:ext cx="1378805" cy="1783669"/>
          </a:xfrm>
          <a:prstGeom prst="rect">
            <a:avLst/>
          </a:prstGeom>
        </p:spPr>
      </p:pic>
      <p:pic>
        <p:nvPicPr>
          <p:cNvPr id="22" name="图片 21"/>
          <p:cNvPicPr>
            <a:picLocks noChangeAspect="1"/>
          </p:cNvPicPr>
          <p:nvPr/>
        </p:nvPicPr>
        <p:blipFill>
          <a:blip r:embed="rId9"/>
          <a:stretch>
            <a:fillRect/>
          </a:stretch>
        </p:blipFill>
        <p:spPr>
          <a:xfrm>
            <a:off x="7548291" y="1339459"/>
            <a:ext cx="1323181" cy="1766040"/>
          </a:xfrm>
          <a:prstGeom prst="rect">
            <a:avLst/>
          </a:prstGeom>
        </p:spPr>
      </p:pic>
      <p:sp>
        <p:nvSpPr>
          <p:cNvPr id="23" name="文本框 22"/>
          <p:cNvSpPr txBox="1"/>
          <p:nvPr/>
        </p:nvSpPr>
        <p:spPr>
          <a:xfrm>
            <a:off x="6894338" y="3184863"/>
            <a:ext cx="800219" cy="276999"/>
          </a:xfrm>
          <a:prstGeom prst="rect">
            <a:avLst/>
          </a:prstGeom>
          <a:noFill/>
        </p:spPr>
        <p:txBody>
          <a:bodyPr wrap="none" rtlCol="0">
            <a:spAutoFit/>
          </a:bodyPr>
          <a:lstStyle/>
          <a:p>
            <a:r>
              <a:rPr kumimoji="1" lang="zh-CN" altLang="en-US" sz="1200" dirty="0"/>
              <a:t>雪场雪道</a:t>
            </a:r>
            <a:endParaRPr kumimoji="1" lang="zh-CN" altLang="en-US" sz="1200" dirty="0"/>
          </a:p>
        </p:txBody>
      </p:sp>
    </p:spTree>
    <p:custDataLst>
      <p:tags r:id="rId1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01878" y="292100"/>
            <a:ext cx="1620957" cy="523220"/>
          </a:xfrm>
          <a:prstGeom prst="rect">
            <a:avLst/>
          </a:prstGeom>
          <a:noFill/>
        </p:spPr>
        <p:txBody>
          <a:bodyPr wrap="none" rtlCol="0">
            <a:spAutoFit/>
          </a:bodyPr>
          <a:lstStyle/>
          <a:p>
            <a:r>
              <a:rPr kumimoji="1" lang="zh-CN" altLang="en-US" sz="2800" b="1" dirty="0">
                <a:solidFill>
                  <a:schemeClr val="accent1">
                    <a:lumMod val="75000"/>
                  </a:schemeClr>
                </a:solidFill>
              </a:rPr>
              <a:t>整体规划</a:t>
            </a:r>
            <a:endParaRPr kumimoji="1" lang="zh-CN" altLang="en-US" sz="2800" b="1" dirty="0">
              <a:solidFill>
                <a:schemeClr val="accent1">
                  <a:lumMod val="75000"/>
                </a:schemeClr>
              </a:solidFill>
            </a:endParaRPr>
          </a:p>
        </p:txBody>
      </p:sp>
      <p:sp>
        <p:nvSpPr>
          <p:cNvPr id="3" name="文本框 2"/>
          <p:cNvSpPr txBox="1"/>
          <p:nvPr/>
        </p:nvSpPr>
        <p:spPr>
          <a:xfrm>
            <a:off x="925353" y="1859339"/>
            <a:ext cx="8322310" cy="2861310"/>
          </a:xfrm>
          <a:prstGeom prst="rect">
            <a:avLst/>
          </a:prstGeom>
          <a:noFill/>
        </p:spPr>
        <p:txBody>
          <a:bodyPr wrap="none" rtlCol="0">
            <a:spAutoFit/>
          </a:bodyPr>
          <a:lstStyle/>
          <a:p>
            <a:r>
              <a:rPr kumimoji="1" lang="zh-CN" altLang="en-US" sz="2400" dirty="0">
                <a:solidFill>
                  <a:schemeClr val="accent1">
                    <a:lumMod val="75000"/>
                  </a:schemeClr>
                </a:solidFill>
              </a:rPr>
              <a:t>系统私有化</a:t>
            </a:r>
            <a:endParaRPr kumimoji="1" lang="en-US" altLang="zh-CN" sz="2400" dirty="0">
              <a:solidFill>
                <a:schemeClr val="accent1">
                  <a:lumMod val="75000"/>
                </a:schemeClr>
              </a:solidFill>
            </a:endParaRPr>
          </a:p>
          <a:p>
            <a:r>
              <a:rPr lang="zh-CN" altLang="en-US" dirty="0"/>
              <a:t>私有化部署雪季系统，方便完整查询雪场运营数据，自主操作及</a:t>
            </a:r>
            <a:r>
              <a:rPr lang="zh-CN" altLang="en-US" dirty="0"/>
              <a:t>分配系统权限。</a:t>
            </a:r>
            <a:endParaRPr lang="en-US" altLang="zh-CN" dirty="0"/>
          </a:p>
          <a:p>
            <a:endParaRPr kumimoji="1" lang="en-US" altLang="zh-CN" dirty="0"/>
          </a:p>
          <a:p>
            <a:r>
              <a:rPr kumimoji="1" lang="zh-CN" altLang="en-US" sz="2400" dirty="0">
                <a:solidFill>
                  <a:schemeClr val="accent1">
                    <a:lumMod val="75000"/>
                  </a:schemeClr>
                </a:solidFill>
              </a:rPr>
              <a:t>系统自研</a:t>
            </a:r>
            <a:endParaRPr kumimoji="1" lang="en-US" altLang="zh-CN" sz="2400" dirty="0">
              <a:solidFill>
                <a:schemeClr val="accent1">
                  <a:lumMod val="75000"/>
                </a:schemeClr>
              </a:solidFill>
            </a:endParaRPr>
          </a:p>
          <a:p>
            <a:r>
              <a:rPr lang="zh-CN" altLang="en-US" dirty="0"/>
              <a:t>开发非雪季运营系统，</a:t>
            </a:r>
            <a:r>
              <a:rPr lang="en-US" altLang="zh-CN" dirty="0"/>
              <a:t>C</a:t>
            </a:r>
            <a:r>
              <a:rPr lang="zh-CN" altLang="en-US" dirty="0"/>
              <a:t>端</a:t>
            </a:r>
            <a:r>
              <a:rPr lang="zh-CN" altLang="en-US" dirty="0"/>
              <a:t>小程序，支持非雪季运营，运营过程中不断迭代更新。</a:t>
            </a:r>
            <a:endParaRPr lang="en-US" altLang="zh-CN" dirty="0"/>
          </a:p>
          <a:p>
            <a:endParaRPr kumimoji="1" lang="en-US" altLang="zh-CN" dirty="0"/>
          </a:p>
          <a:p>
            <a:r>
              <a:rPr kumimoji="1" lang="zh-CN" altLang="en-US" sz="2400" dirty="0">
                <a:solidFill>
                  <a:schemeClr val="accent1">
                    <a:lumMod val="75000"/>
                  </a:schemeClr>
                </a:solidFill>
              </a:rPr>
              <a:t>系统集成</a:t>
            </a:r>
            <a:endParaRPr kumimoji="1" lang="en-US" altLang="zh-CN" sz="2400" dirty="0">
              <a:solidFill>
                <a:schemeClr val="accent1">
                  <a:lumMod val="75000"/>
                </a:schemeClr>
              </a:solidFill>
            </a:endParaRPr>
          </a:p>
          <a:p>
            <a:r>
              <a:rPr lang="zh-CN" altLang="en-US" dirty="0"/>
              <a:t>集成雪季非雪季系统，实现统一登录，业务交叉、数据支撑。</a:t>
            </a:r>
            <a:endParaRPr kumimoji="1" lang="en-US" altLang="zh-CN" dirty="0"/>
          </a:p>
          <a:p>
            <a:endParaRPr kumimoji="1" lang="zh-CN" altLang="en-US" dirty="0"/>
          </a:p>
        </p:txBody>
      </p:sp>
    </p:spTree>
  </p:cSld>
  <p:clrMapOvr>
    <a:masterClrMapping/>
  </p:clrMapOvr>
</p:sld>
</file>

<file path=ppt/tags/tag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BEAUTIFY_FLAG" val="#wm#"/>
  <p:tag name="KSO_WM_TEMPLATE_CATEGORY" val="custom"/>
  <p:tag name="KSO_WM_TEMPLATE_INDEX" val="2020517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TEMPLATE_CATEGORY" val="custom"/>
  <p:tag name="KSO_WM_TEMPLATE_INDEX" val="2020517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176"/>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wm#"/>
  <p:tag name="KSO_WM_TEMPLATE_CATEGORY" val="custom"/>
  <p:tag name="KSO_WM_TEMPLATE_INDEX" val="20205176"/>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TEMPLATE_CATEGORY" val="custom"/>
  <p:tag name="KSO_WM_TEMPLATE_INDEX" val="20205176"/>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BEAUTIFY_FLAG" val="#wm#"/>
  <p:tag name="KSO_WM_TEMPLATE_CATEGORY" val="custom"/>
  <p:tag name="KSO_WM_TEMPLATE_INDEX" val="20205176"/>
</p:tagLst>
</file>

<file path=ppt/tags/tag54.xml><?xml version="1.0" encoding="utf-8"?>
<p:tagLst xmlns:p="http://schemas.openxmlformats.org/presentationml/2006/main">
  <p:tag name="KSO_WM_BEAUTIFY_FLAG" val="#wm#"/>
  <p:tag name="KSO_WM_TEMPLATE_CATEGORY" val="custom"/>
  <p:tag name="KSO_WM_TEMPLATE_INDEX" val="20205176"/>
</p:tagLst>
</file>

<file path=ppt/tags/tag55.xml><?xml version="1.0" encoding="utf-8"?>
<p:tagLst xmlns:p="http://schemas.openxmlformats.org/presentationml/2006/main">
  <p:tag name="KSO_WM_UNIT_TABLE_BEAUTIFY" val="smartTable{8ec8ebdd-d7a7-43b5-b5ab-a3d740081f3e}"/>
  <p:tag name="TABLE_ENDDRAG_ORIGIN_RECT" val="798*440"/>
  <p:tag name="TABLE_ENDDRAG_RECT" val="83*81*798*440"/>
</p:tagLst>
</file>

<file path=ppt/tags/tag56.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3756</Words>
  <Application>WPS 演示</Application>
  <PresentationFormat>宽屏</PresentationFormat>
  <Paragraphs>749</Paragraphs>
  <Slides>30</Slides>
  <Notes>1</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30</vt:i4>
      </vt:variant>
    </vt:vector>
  </HeadingPairs>
  <TitlesOfParts>
    <vt:vector size="54" baseType="lpstr">
      <vt:lpstr>Arial</vt:lpstr>
      <vt:lpstr>宋体</vt:lpstr>
      <vt:lpstr>Wingdings</vt:lpstr>
      <vt:lpstr>微软雅黑</vt:lpstr>
      <vt:lpstr>汉仪旗黑</vt:lpstr>
      <vt:lpstr>Helvetica Light</vt:lpstr>
      <vt:lpstr>OPPOSans L</vt:lpstr>
      <vt:lpstr>苹方-简</vt:lpstr>
      <vt:lpstr>Heiti SC</vt:lpstr>
      <vt:lpstr>Source Han Sans CN Regular</vt:lpstr>
      <vt:lpstr>Open Sans Light</vt:lpstr>
      <vt:lpstr>Wingdings</vt:lpstr>
      <vt:lpstr>等线 Light</vt:lpstr>
      <vt:lpstr>Calibri</vt:lpstr>
      <vt:lpstr>汉仪中等线KW</vt:lpstr>
      <vt:lpstr>Calibri</vt:lpstr>
      <vt:lpstr>微软雅黑</vt:lpstr>
      <vt:lpstr>Helvetica Neue</vt:lpstr>
      <vt:lpstr>等线</vt:lpstr>
      <vt:lpstr>宋体</vt:lpstr>
      <vt:lpstr>Arial Unicode MS</vt:lpstr>
      <vt:lpstr>汉仪书宋二KW</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天然 陈</dc:creator>
  <cp:lastModifiedBy>WPS_1641772744</cp:lastModifiedBy>
  <cp:revision>460</cp:revision>
  <dcterms:created xsi:type="dcterms:W3CDTF">2023-07-10T03:24:52Z</dcterms:created>
  <dcterms:modified xsi:type="dcterms:W3CDTF">2023-07-10T03:24:52Z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2018227152E45DE6F0898964DA8B9C29_42</vt:lpwstr>
  </property>
  <property fmtid="{D5CDD505-2E9C-101B-9397-08002B2CF9AE}" pid="3" name="KSOProductBuildVer">
    <vt:lpwstr>2052-5.4.1.7920</vt:lpwstr>
  </property>
</Properties>
</file>